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1"/>
  </p:notesMasterIdLst>
  <p:sldIdLst>
    <p:sldId id="279" r:id="rId5"/>
    <p:sldId id="280" r:id="rId6"/>
    <p:sldId id="259" r:id="rId7"/>
    <p:sldId id="882" r:id="rId8"/>
    <p:sldId id="905" r:id="rId9"/>
    <p:sldId id="894" r:id="rId10"/>
    <p:sldId id="314" r:id="rId11"/>
    <p:sldId id="897" r:id="rId12"/>
    <p:sldId id="895" r:id="rId13"/>
    <p:sldId id="851" r:id="rId14"/>
    <p:sldId id="875" r:id="rId15"/>
    <p:sldId id="869" r:id="rId16"/>
    <p:sldId id="906" r:id="rId17"/>
    <p:sldId id="898" r:id="rId18"/>
    <p:sldId id="883" r:id="rId19"/>
    <p:sldId id="899" r:id="rId20"/>
    <p:sldId id="346" r:id="rId21"/>
    <p:sldId id="879" r:id="rId22"/>
    <p:sldId id="852" r:id="rId23"/>
    <p:sldId id="884" r:id="rId24"/>
    <p:sldId id="874" r:id="rId25"/>
    <p:sldId id="260" r:id="rId26"/>
    <p:sldId id="325" r:id="rId27"/>
    <p:sldId id="350" r:id="rId28"/>
    <p:sldId id="277" r:id="rId29"/>
    <p:sldId id="278" r:id="rId30"/>
  </p:sldIdLst>
  <p:sldSz cx="12192000" cy="6858000"/>
  <p:notesSz cx="12192000" cy="6858000"/>
  <p:embeddedFontLst>
    <p:embeddedFont>
      <p:font typeface="Calibri" panose="020F0502020204030204" pitchFamily="34" charset="0"/>
      <p:regular r:id="rId32"/>
      <p:bold r:id="rId33"/>
      <p:italic r:id="rId34"/>
      <p:boldItalic r:id="rId35"/>
    </p:embeddedFont>
    <p:embeddedFont>
      <p:font typeface="Corbel" panose="020B050302020402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7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jldfd80zYeLKN/lcMfSEWAhYa3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ylvie Warren" initials="SW" lastIdx="1" clrIdx="6">
    <p:extLst>
      <p:ext uri="{19B8F6BF-5375-455C-9EA6-DF929625EA0E}">
        <p15:presenceInfo xmlns:p15="http://schemas.microsoft.com/office/powerpoint/2012/main" userId="S::SylvieWarren@westat.com::883d986b-f480-49d9-baf9-f8caf0af0bd2" providerId="AD"/>
      </p:ext>
    </p:extLst>
  </p:cmAuthor>
  <p:cmAuthor id="1" name="Jonathan Rollins" initials="JR" lastIdx="24" clrIdx="0"/>
  <p:cmAuthor id="2" name="Chris Brandt" initials="CB" lastIdx="46" clrIdx="1"/>
  <p:cmAuthor id="3" name="Andrew Crisp" initials="AC" lastIdx="11" clrIdx="2"/>
  <p:cmAuthor id="4" name="Ann Webber" initials="AW" lastIdx="32" clrIdx="3"/>
  <p:cmAuthor id="5" name="Lori Vandeborne" initials="LV" lastIdx="26" clrIdx="4"/>
  <p:cmAuthor id="6" name="Juan D'brot" initials="JD" lastIdx="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4" autoAdjust="0"/>
    <p:restoredTop sz="77007" autoAdjust="0"/>
  </p:normalViewPr>
  <p:slideViewPr>
    <p:cSldViewPr snapToGrid="0">
      <p:cViewPr varScale="1">
        <p:scale>
          <a:sx n="56" d="100"/>
          <a:sy n="56" d="100"/>
        </p:scale>
        <p:origin x="234" y="60"/>
      </p:cViewPr>
      <p:guideLst>
        <p:guide orient="horz" pos="2880"/>
        <p:guide pos="576"/>
      </p:guideLst>
    </p:cSldViewPr>
  </p:slideViewPr>
  <p:notesTextViewPr>
    <p:cViewPr>
      <p:scale>
        <a:sx n="1" d="1"/>
        <a:sy n="1" d="1"/>
      </p:scale>
      <p:origin x="0" y="0"/>
    </p:cViewPr>
  </p:notesTextViewPr>
  <p:sorterViewPr>
    <p:cViewPr>
      <p:scale>
        <a:sx n="150" d="100"/>
        <a:sy n="150" d="100"/>
      </p:scale>
      <p:origin x="0" y="55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67" Type="http://schemas.openxmlformats.org/officeDocument/2006/relationships/commentAuthors" Target="commentAuthors.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66"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19.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DEBBF-F4FB-44FF-B30C-8F063FF74A8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4347596-CD41-4A4B-B01F-28469819617E}">
      <dgm:prSet phldrT="[Text]"/>
      <dgm:spPr/>
      <dgm:t>
        <a:bodyPr/>
        <a:lstStyle/>
        <a:p>
          <a:r>
            <a:rPr lang="en-US" b="1"/>
            <a:t>Relationships</a:t>
          </a:r>
          <a:endParaRPr lang="en-US" b="1" dirty="0"/>
        </a:p>
      </dgm:t>
    </dgm:pt>
    <dgm:pt modelId="{2C41B2EF-3FE0-46F1-B0EF-66C92A39D6F9}" type="parTrans" cxnId="{ECD22EF3-D69C-49B1-A9D8-116FA20ADC74}">
      <dgm:prSet/>
      <dgm:spPr/>
      <dgm:t>
        <a:bodyPr/>
        <a:lstStyle/>
        <a:p>
          <a:endParaRPr lang="en-US"/>
        </a:p>
      </dgm:t>
    </dgm:pt>
    <dgm:pt modelId="{1E2EF951-EFF6-4467-B1B9-B554FC1420FB}" type="sibTrans" cxnId="{ECD22EF3-D69C-49B1-A9D8-116FA20ADC74}">
      <dgm:prSet/>
      <dgm:spPr/>
      <dgm:t>
        <a:bodyPr/>
        <a:lstStyle/>
        <a:p>
          <a:endParaRPr lang="en-US"/>
        </a:p>
      </dgm:t>
    </dgm:pt>
    <dgm:pt modelId="{5B02801D-F9BF-4DBF-8226-7676E63607BE}">
      <dgm:prSet phldrT="[Text]"/>
      <dgm:spPr/>
      <dgm:t>
        <a:bodyPr/>
        <a:lstStyle/>
        <a:p>
          <a:r>
            <a:rPr lang="en-US" b="0" u="none" dirty="0"/>
            <a:t>Are outcomes clearly described? </a:t>
          </a:r>
        </a:p>
      </dgm:t>
    </dgm:pt>
    <dgm:pt modelId="{6BFC1929-AF87-4893-BE0D-645BBA2DC4DD}" type="parTrans" cxnId="{697A58EB-5A97-4A92-AAB2-22053068B594}">
      <dgm:prSet/>
      <dgm:spPr/>
      <dgm:t>
        <a:bodyPr/>
        <a:lstStyle/>
        <a:p>
          <a:endParaRPr lang="en-US"/>
        </a:p>
      </dgm:t>
    </dgm:pt>
    <dgm:pt modelId="{B71A022D-4512-4AF0-A50A-687CBFA597CF}" type="sibTrans" cxnId="{697A58EB-5A97-4A92-AAB2-22053068B594}">
      <dgm:prSet/>
      <dgm:spPr/>
      <dgm:t>
        <a:bodyPr/>
        <a:lstStyle/>
        <a:p>
          <a:endParaRPr lang="en-US"/>
        </a:p>
      </dgm:t>
    </dgm:pt>
    <dgm:pt modelId="{9B2E29A2-E88E-429C-BAF8-8ADD723DD266}">
      <dgm:prSet phldrT="[Text]"/>
      <dgm:spPr/>
      <dgm:t>
        <a:bodyPr/>
        <a:lstStyle/>
        <a:p>
          <a:r>
            <a:rPr lang="en-US" b="1" dirty="0"/>
            <a:t>Program Activities</a:t>
          </a:r>
        </a:p>
      </dgm:t>
    </dgm:pt>
    <dgm:pt modelId="{B0F852F9-53FA-4F3E-8175-45B31243C0EC}" type="parTrans" cxnId="{C6A51A2D-AFE8-4CC0-AA53-827136B8160B}">
      <dgm:prSet/>
      <dgm:spPr/>
      <dgm:t>
        <a:bodyPr/>
        <a:lstStyle/>
        <a:p>
          <a:endParaRPr lang="en-US"/>
        </a:p>
      </dgm:t>
    </dgm:pt>
    <dgm:pt modelId="{61B4BEFF-9C89-4A6C-A3CF-4F0E3C39E35D}" type="sibTrans" cxnId="{C6A51A2D-AFE8-4CC0-AA53-827136B8160B}">
      <dgm:prSet/>
      <dgm:spPr/>
      <dgm:t>
        <a:bodyPr/>
        <a:lstStyle/>
        <a:p>
          <a:endParaRPr lang="en-US"/>
        </a:p>
      </dgm:t>
    </dgm:pt>
    <dgm:pt modelId="{CED73830-1294-44B3-AC12-10B285E35F07}">
      <dgm:prSet phldrT="[Text]"/>
      <dgm:spPr/>
      <dgm:t>
        <a:bodyPr/>
        <a:lstStyle/>
        <a:p>
          <a:r>
            <a:rPr lang="en-US" b="0" dirty="0"/>
            <a:t>Are activities and/or strategies specific? </a:t>
          </a:r>
        </a:p>
      </dgm:t>
    </dgm:pt>
    <dgm:pt modelId="{6F496871-9AFD-4DAA-9409-4254FD351453}" type="parTrans" cxnId="{AD5FECA2-6CFC-47F8-A37C-30729795F092}">
      <dgm:prSet/>
      <dgm:spPr/>
      <dgm:t>
        <a:bodyPr/>
        <a:lstStyle/>
        <a:p>
          <a:endParaRPr lang="en-US"/>
        </a:p>
      </dgm:t>
    </dgm:pt>
    <dgm:pt modelId="{769EB2B4-F848-4212-B428-34CC39FFE9F4}" type="sibTrans" cxnId="{AD5FECA2-6CFC-47F8-A37C-30729795F092}">
      <dgm:prSet/>
      <dgm:spPr/>
      <dgm:t>
        <a:bodyPr/>
        <a:lstStyle/>
        <a:p>
          <a:endParaRPr lang="en-US"/>
        </a:p>
      </dgm:t>
    </dgm:pt>
    <dgm:pt modelId="{960BF915-ED1C-4B8D-BD90-8F184861BED1}">
      <dgm:prSet phldrT="[Text]"/>
      <dgm:spPr/>
      <dgm:t>
        <a:bodyPr/>
        <a:lstStyle/>
        <a:p>
          <a:r>
            <a:rPr lang="en-US" b="1" dirty="0"/>
            <a:t>Success Conditions</a:t>
          </a:r>
        </a:p>
      </dgm:t>
    </dgm:pt>
    <dgm:pt modelId="{CFA0B2E7-8E25-41E3-BC15-4DBE82CD6CA3}" type="parTrans" cxnId="{B0A52C1A-4571-4F0E-A35C-8A5BBCAB54F6}">
      <dgm:prSet/>
      <dgm:spPr/>
      <dgm:t>
        <a:bodyPr/>
        <a:lstStyle/>
        <a:p>
          <a:endParaRPr lang="en-US"/>
        </a:p>
      </dgm:t>
    </dgm:pt>
    <dgm:pt modelId="{0DD1C65A-4FD9-4673-873F-39C2FF9C1F0A}" type="sibTrans" cxnId="{B0A52C1A-4571-4F0E-A35C-8A5BBCAB54F6}">
      <dgm:prSet/>
      <dgm:spPr/>
      <dgm:t>
        <a:bodyPr/>
        <a:lstStyle/>
        <a:p>
          <a:endParaRPr lang="en-US"/>
        </a:p>
      </dgm:t>
    </dgm:pt>
    <dgm:pt modelId="{03818D31-FD93-42BB-82E5-1667A3D363C9}">
      <dgm:prSet phldrT="[Text]"/>
      <dgm:spPr/>
      <dgm:t>
        <a:bodyPr/>
        <a:lstStyle/>
        <a:p>
          <a:r>
            <a:rPr lang="en-US" b="0" u="none" dirty="0"/>
            <a:t>What resources are needed to promote these conditions? </a:t>
          </a:r>
        </a:p>
      </dgm:t>
    </dgm:pt>
    <dgm:pt modelId="{62FBAC4F-D5FA-4C72-A0A3-443EF1DE6440}" type="parTrans" cxnId="{195A6454-FA53-4121-94F6-8AAB055FDFA7}">
      <dgm:prSet/>
      <dgm:spPr/>
      <dgm:t>
        <a:bodyPr/>
        <a:lstStyle/>
        <a:p>
          <a:endParaRPr lang="en-US"/>
        </a:p>
      </dgm:t>
    </dgm:pt>
    <dgm:pt modelId="{285EADEA-3C69-4416-8644-ED42B21E2CC4}" type="sibTrans" cxnId="{195A6454-FA53-4121-94F6-8AAB055FDFA7}">
      <dgm:prSet/>
      <dgm:spPr/>
      <dgm:t>
        <a:bodyPr/>
        <a:lstStyle/>
        <a:p>
          <a:endParaRPr lang="en-US"/>
        </a:p>
      </dgm:t>
    </dgm:pt>
    <dgm:pt modelId="{8153ABB1-E3A1-4ADA-8D8D-2F46299C1E4A}">
      <dgm:prSet phldrT="[Text]"/>
      <dgm:spPr/>
      <dgm:t>
        <a:bodyPr/>
        <a:lstStyle/>
        <a:p>
          <a:r>
            <a:rPr lang="en-US" b="1" dirty="0"/>
            <a:t>Assumptions</a:t>
          </a:r>
        </a:p>
      </dgm:t>
    </dgm:pt>
    <dgm:pt modelId="{E281943B-BF09-494F-A29D-EDF3D423736C}" type="parTrans" cxnId="{F6239DAF-0190-4CBF-B998-2E18372F11C6}">
      <dgm:prSet/>
      <dgm:spPr/>
      <dgm:t>
        <a:bodyPr/>
        <a:lstStyle/>
        <a:p>
          <a:endParaRPr lang="en-US"/>
        </a:p>
      </dgm:t>
    </dgm:pt>
    <dgm:pt modelId="{EE08BDF6-20B0-4BE0-8F26-1F0D5E77437A}" type="sibTrans" cxnId="{F6239DAF-0190-4CBF-B998-2E18372F11C6}">
      <dgm:prSet/>
      <dgm:spPr/>
      <dgm:t>
        <a:bodyPr/>
        <a:lstStyle/>
        <a:p>
          <a:endParaRPr lang="en-US"/>
        </a:p>
      </dgm:t>
    </dgm:pt>
    <dgm:pt modelId="{35D85643-3CA9-4607-8737-DB2F2046FFD8}">
      <dgm:prSet phldrT="[Text]"/>
      <dgm:spPr/>
      <dgm:t>
        <a:bodyPr/>
        <a:lstStyle/>
        <a:p>
          <a:r>
            <a:rPr lang="en-US" b="0" u="none" dirty="0"/>
            <a:t>What are the underlying assumptions? </a:t>
          </a:r>
          <a:endParaRPr lang="en-US" b="0" dirty="0"/>
        </a:p>
      </dgm:t>
    </dgm:pt>
    <dgm:pt modelId="{6F8893F1-13DD-4FD1-9C46-407A2F4F7DA9}" type="parTrans" cxnId="{5628577D-D546-4CD8-9E5F-F4681761818D}">
      <dgm:prSet/>
      <dgm:spPr/>
      <dgm:t>
        <a:bodyPr/>
        <a:lstStyle/>
        <a:p>
          <a:endParaRPr lang="en-US"/>
        </a:p>
      </dgm:t>
    </dgm:pt>
    <dgm:pt modelId="{B4A7D367-0AF3-4AB6-AAD9-6B5290021E8F}" type="sibTrans" cxnId="{5628577D-D546-4CD8-9E5F-F4681761818D}">
      <dgm:prSet/>
      <dgm:spPr/>
      <dgm:t>
        <a:bodyPr/>
        <a:lstStyle/>
        <a:p>
          <a:endParaRPr lang="en-US"/>
        </a:p>
      </dgm:t>
    </dgm:pt>
    <dgm:pt modelId="{FA4882C7-65D8-4E08-A4C1-764A2B763201}">
      <dgm:prSet phldrT="[Text]"/>
      <dgm:spPr/>
      <dgm:t>
        <a:bodyPr/>
        <a:lstStyle/>
        <a:p>
          <a:r>
            <a:rPr lang="en-US" b="0" dirty="0"/>
            <a:t>Are they clear and measurable?</a:t>
          </a:r>
        </a:p>
      </dgm:t>
    </dgm:pt>
    <dgm:pt modelId="{D6771BBD-4B25-4E1F-B30F-2E3E691784DD}" type="parTrans" cxnId="{47A8A8BF-4EA0-4FA5-8EBA-781F2CDB3895}">
      <dgm:prSet/>
      <dgm:spPr/>
      <dgm:t>
        <a:bodyPr/>
        <a:lstStyle/>
        <a:p>
          <a:endParaRPr lang="en-US"/>
        </a:p>
      </dgm:t>
    </dgm:pt>
    <dgm:pt modelId="{FE67C961-0F99-4760-B481-F90F61344110}" type="sibTrans" cxnId="{47A8A8BF-4EA0-4FA5-8EBA-781F2CDB3895}">
      <dgm:prSet/>
      <dgm:spPr/>
      <dgm:t>
        <a:bodyPr/>
        <a:lstStyle/>
        <a:p>
          <a:endParaRPr lang="en-US"/>
        </a:p>
      </dgm:t>
    </dgm:pt>
    <dgm:pt modelId="{C5AC6ED2-23BD-4D4E-84C7-0DEEE06A8C29}">
      <dgm:prSet phldrT="[Text]"/>
      <dgm:spPr/>
      <dgm:t>
        <a:bodyPr/>
        <a:lstStyle/>
        <a:p>
          <a:r>
            <a:rPr lang="en-US" b="0" u="none" dirty="0"/>
            <a:t>Have we identified relationships among them? </a:t>
          </a:r>
        </a:p>
      </dgm:t>
    </dgm:pt>
    <dgm:pt modelId="{1CD3E291-2A17-4C82-9F76-5434E38D0A2C}" type="parTrans" cxnId="{6F7F8676-4F21-4F8B-A0DC-8DAE7B4E5F77}">
      <dgm:prSet/>
      <dgm:spPr/>
      <dgm:t>
        <a:bodyPr/>
        <a:lstStyle/>
        <a:p>
          <a:endParaRPr lang="en-US"/>
        </a:p>
      </dgm:t>
    </dgm:pt>
    <dgm:pt modelId="{7495E2D3-AC33-4FB2-AE13-0E19C7304F57}" type="sibTrans" cxnId="{6F7F8676-4F21-4F8B-A0DC-8DAE7B4E5F77}">
      <dgm:prSet/>
      <dgm:spPr/>
      <dgm:t>
        <a:bodyPr/>
        <a:lstStyle/>
        <a:p>
          <a:endParaRPr lang="en-US"/>
        </a:p>
      </dgm:t>
    </dgm:pt>
    <dgm:pt modelId="{71E809C1-E1B7-4AA6-B376-5EC6C426BF2C}">
      <dgm:prSet phldrT="[Text]"/>
      <dgm:spPr/>
      <dgm:t>
        <a:bodyPr/>
        <a:lstStyle/>
        <a:p>
          <a:r>
            <a:rPr lang="en-US" b="0" dirty="0"/>
            <a:t>What information helps the theory make sense?</a:t>
          </a:r>
        </a:p>
      </dgm:t>
    </dgm:pt>
    <dgm:pt modelId="{C7C5CDCC-C9E4-4CE1-9F03-04353DE0B71B}" type="parTrans" cxnId="{410F5090-827E-4889-A911-A5BAC44CA120}">
      <dgm:prSet/>
      <dgm:spPr/>
      <dgm:t>
        <a:bodyPr/>
        <a:lstStyle/>
        <a:p>
          <a:endParaRPr lang="en-US"/>
        </a:p>
      </dgm:t>
    </dgm:pt>
    <dgm:pt modelId="{A13420ED-B4EE-43D7-BC0E-65C4809DE078}" type="sibTrans" cxnId="{410F5090-827E-4889-A911-A5BAC44CA120}">
      <dgm:prSet/>
      <dgm:spPr/>
      <dgm:t>
        <a:bodyPr/>
        <a:lstStyle/>
        <a:p>
          <a:endParaRPr lang="en-US"/>
        </a:p>
      </dgm:t>
    </dgm:pt>
    <dgm:pt modelId="{F9127127-0E3B-42E3-8B49-63C0FBC223AB}">
      <dgm:prSet phldrT="[Text]"/>
      <dgm:spPr/>
      <dgm:t>
        <a:bodyPr/>
        <a:lstStyle/>
        <a:p>
          <a:r>
            <a:rPr lang="en-US" b="0" dirty="0"/>
            <a:t>What are pre-conditions for success?</a:t>
          </a:r>
        </a:p>
      </dgm:t>
    </dgm:pt>
    <dgm:pt modelId="{3EE8C176-5A58-42E3-86DA-1E026754B45A}" type="parTrans" cxnId="{55865E89-32DA-44F5-AE7D-1DBCDBA5B778}">
      <dgm:prSet/>
      <dgm:spPr/>
      <dgm:t>
        <a:bodyPr/>
        <a:lstStyle/>
        <a:p>
          <a:endParaRPr lang="en-US"/>
        </a:p>
      </dgm:t>
    </dgm:pt>
    <dgm:pt modelId="{3B4124AF-5463-4237-99C7-C43A4FF3584F}" type="sibTrans" cxnId="{55865E89-32DA-44F5-AE7D-1DBCDBA5B778}">
      <dgm:prSet/>
      <dgm:spPr/>
      <dgm:t>
        <a:bodyPr/>
        <a:lstStyle/>
        <a:p>
          <a:endParaRPr lang="en-US"/>
        </a:p>
      </dgm:t>
    </dgm:pt>
    <dgm:pt modelId="{87C06AEB-EB25-49DA-86CC-DE64F2B8D353}" type="pres">
      <dgm:prSet presAssocID="{D6DDEBBF-F4FB-44FF-B30C-8F063FF74A89}" presName="Name0" presStyleCnt="0">
        <dgm:presLayoutVars>
          <dgm:dir/>
          <dgm:animLvl val="lvl"/>
          <dgm:resizeHandles val="exact"/>
        </dgm:presLayoutVars>
      </dgm:prSet>
      <dgm:spPr/>
      <dgm:t>
        <a:bodyPr/>
        <a:lstStyle/>
        <a:p>
          <a:endParaRPr lang="en-US"/>
        </a:p>
      </dgm:t>
    </dgm:pt>
    <dgm:pt modelId="{913BEA5A-3893-43CF-AECA-0955CE721359}" type="pres">
      <dgm:prSet presAssocID="{44347596-CD41-4A4B-B01F-28469819617E}" presName="composite" presStyleCnt="0"/>
      <dgm:spPr/>
    </dgm:pt>
    <dgm:pt modelId="{D0D8282C-055D-43BB-82AD-4AE245B9E47D}" type="pres">
      <dgm:prSet presAssocID="{44347596-CD41-4A4B-B01F-28469819617E}" presName="parTx" presStyleLbl="alignNode1" presStyleIdx="0" presStyleCnt="4">
        <dgm:presLayoutVars>
          <dgm:chMax val="0"/>
          <dgm:chPref val="0"/>
          <dgm:bulletEnabled val="1"/>
        </dgm:presLayoutVars>
      </dgm:prSet>
      <dgm:spPr/>
      <dgm:t>
        <a:bodyPr/>
        <a:lstStyle/>
        <a:p>
          <a:endParaRPr lang="en-US"/>
        </a:p>
      </dgm:t>
    </dgm:pt>
    <dgm:pt modelId="{F33A29B7-89D4-4929-B21B-03A2011EB425}" type="pres">
      <dgm:prSet presAssocID="{44347596-CD41-4A4B-B01F-28469819617E}" presName="desTx" presStyleLbl="alignAccFollowNode1" presStyleIdx="0" presStyleCnt="4">
        <dgm:presLayoutVars>
          <dgm:bulletEnabled val="1"/>
        </dgm:presLayoutVars>
      </dgm:prSet>
      <dgm:spPr/>
      <dgm:t>
        <a:bodyPr/>
        <a:lstStyle/>
        <a:p>
          <a:endParaRPr lang="en-US"/>
        </a:p>
      </dgm:t>
    </dgm:pt>
    <dgm:pt modelId="{1F5DE14A-B5DC-48F3-B0C4-48346345600F}" type="pres">
      <dgm:prSet presAssocID="{1E2EF951-EFF6-4467-B1B9-B554FC1420FB}" presName="space" presStyleCnt="0"/>
      <dgm:spPr/>
    </dgm:pt>
    <dgm:pt modelId="{DC6C3835-7534-4E11-8355-F32596C0D892}" type="pres">
      <dgm:prSet presAssocID="{9B2E29A2-E88E-429C-BAF8-8ADD723DD266}" presName="composite" presStyleCnt="0"/>
      <dgm:spPr/>
    </dgm:pt>
    <dgm:pt modelId="{97F510F5-9CF5-4331-866B-1A04D0844EBE}" type="pres">
      <dgm:prSet presAssocID="{9B2E29A2-E88E-429C-BAF8-8ADD723DD266}" presName="parTx" presStyleLbl="alignNode1" presStyleIdx="1" presStyleCnt="4" custScaleX="122050" custLinFactNeighborX="-1600" custLinFactNeighborY="-1275">
        <dgm:presLayoutVars>
          <dgm:chMax val="0"/>
          <dgm:chPref val="0"/>
          <dgm:bulletEnabled val="1"/>
        </dgm:presLayoutVars>
      </dgm:prSet>
      <dgm:spPr/>
      <dgm:t>
        <a:bodyPr/>
        <a:lstStyle/>
        <a:p>
          <a:endParaRPr lang="en-US"/>
        </a:p>
      </dgm:t>
    </dgm:pt>
    <dgm:pt modelId="{73E50499-BE44-4B86-9EA9-F5F8A0942168}" type="pres">
      <dgm:prSet presAssocID="{9B2E29A2-E88E-429C-BAF8-8ADD723DD266}" presName="desTx" presStyleLbl="alignAccFollowNode1" presStyleIdx="1" presStyleCnt="4" custScaleX="121339" custLinFactNeighborX="-1624">
        <dgm:presLayoutVars>
          <dgm:bulletEnabled val="1"/>
        </dgm:presLayoutVars>
      </dgm:prSet>
      <dgm:spPr/>
      <dgm:t>
        <a:bodyPr/>
        <a:lstStyle/>
        <a:p>
          <a:endParaRPr lang="en-US"/>
        </a:p>
      </dgm:t>
    </dgm:pt>
    <dgm:pt modelId="{417D4480-221C-499A-86CB-D7F25B5FE7F6}" type="pres">
      <dgm:prSet presAssocID="{61B4BEFF-9C89-4A6C-A3CF-4F0E3C39E35D}" presName="space" presStyleCnt="0"/>
      <dgm:spPr/>
    </dgm:pt>
    <dgm:pt modelId="{F440C76B-9166-46A0-82A8-D4063D0E535A}" type="pres">
      <dgm:prSet presAssocID="{960BF915-ED1C-4B8D-BD90-8F184861BED1}" presName="composite" presStyleCnt="0"/>
      <dgm:spPr/>
    </dgm:pt>
    <dgm:pt modelId="{CA43D66E-1679-4FE1-977F-1BC3AB78DC86}" type="pres">
      <dgm:prSet presAssocID="{960BF915-ED1C-4B8D-BD90-8F184861BED1}" presName="parTx" presStyleLbl="alignNode1" presStyleIdx="2" presStyleCnt="4">
        <dgm:presLayoutVars>
          <dgm:chMax val="0"/>
          <dgm:chPref val="0"/>
          <dgm:bulletEnabled val="1"/>
        </dgm:presLayoutVars>
      </dgm:prSet>
      <dgm:spPr/>
      <dgm:t>
        <a:bodyPr/>
        <a:lstStyle/>
        <a:p>
          <a:endParaRPr lang="en-US"/>
        </a:p>
      </dgm:t>
    </dgm:pt>
    <dgm:pt modelId="{7A0274FD-E574-4841-9DC1-70C39FA80633}" type="pres">
      <dgm:prSet presAssocID="{960BF915-ED1C-4B8D-BD90-8F184861BED1}" presName="desTx" presStyleLbl="alignAccFollowNode1" presStyleIdx="2" presStyleCnt="4">
        <dgm:presLayoutVars>
          <dgm:bulletEnabled val="1"/>
        </dgm:presLayoutVars>
      </dgm:prSet>
      <dgm:spPr/>
      <dgm:t>
        <a:bodyPr/>
        <a:lstStyle/>
        <a:p>
          <a:endParaRPr lang="en-US"/>
        </a:p>
      </dgm:t>
    </dgm:pt>
    <dgm:pt modelId="{6F23D659-D9F6-4407-9EAB-298BA15EB596}" type="pres">
      <dgm:prSet presAssocID="{0DD1C65A-4FD9-4673-873F-39C2FF9C1F0A}" presName="space" presStyleCnt="0"/>
      <dgm:spPr/>
    </dgm:pt>
    <dgm:pt modelId="{9FDCB7CB-36AE-4CD9-8EB3-258E2C20BAFF}" type="pres">
      <dgm:prSet presAssocID="{8153ABB1-E3A1-4ADA-8D8D-2F46299C1E4A}" presName="composite" presStyleCnt="0"/>
      <dgm:spPr/>
    </dgm:pt>
    <dgm:pt modelId="{DEC526DC-90AA-4750-8FBA-6B66840A2B91}" type="pres">
      <dgm:prSet presAssocID="{8153ABB1-E3A1-4ADA-8D8D-2F46299C1E4A}" presName="parTx" presStyleLbl="alignNode1" presStyleIdx="3" presStyleCnt="4">
        <dgm:presLayoutVars>
          <dgm:chMax val="0"/>
          <dgm:chPref val="0"/>
          <dgm:bulletEnabled val="1"/>
        </dgm:presLayoutVars>
      </dgm:prSet>
      <dgm:spPr/>
      <dgm:t>
        <a:bodyPr/>
        <a:lstStyle/>
        <a:p>
          <a:endParaRPr lang="en-US"/>
        </a:p>
      </dgm:t>
    </dgm:pt>
    <dgm:pt modelId="{99A8BE9C-947A-44CF-8650-821C049E3199}" type="pres">
      <dgm:prSet presAssocID="{8153ABB1-E3A1-4ADA-8D8D-2F46299C1E4A}" presName="desTx" presStyleLbl="alignAccFollowNode1" presStyleIdx="3" presStyleCnt="4">
        <dgm:presLayoutVars>
          <dgm:bulletEnabled val="1"/>
        </dgm:presLayoutVars>
      </dgm:prSet>
      <dgm:spPr/>
      <dgm:t>
        <a:bodyPr/>
        <a:lstStyle/>
        <a:p>
          <a:endParaRPr lang="en-US"/>
        </a:p>
      </dgm:t>
    </dgm:pt>
  </dgm:ptLst>
  <dgm:cxnLst>
    <dgm:cxn modelId="{195A6454-FA53-4121-94F6-8AAB055FDFA7}" srcId="{960BF915-ED1C-4B8D-BD90-8F184861BED1}" destId="{03818D31-FD93-42BB-82E5-1667A3D363C9}" srcOrd="1" destOrd="0" parTransId="{62FBAC4F-D5FA-4C72-A0A3-443EF1DE6440}" sibTransId="{285EADEA-3C69-4416-8644-ED42B21E2CC4}"/>
    <dgm:cxn modelId="{B94F0E77-5E28-42E4-9F31-BF5629E29432}" type="presOf" srcId="{35D85643-3CA9-4607-8737-DB2F2046FFD8}" destId="{99A8BE9C-947A-44CF-8650-821C049E3199}" srcOrd="0" destOrd="0" presId="urn:microsoft.com/office/officeart/2005/8/layout/hList1"/>
    <dgm:cxn modelId="{47A8A8BF-4EA0-4FA5-8EBA-781F2CDB3895}" srcId="{9B2E29A2-E88E-429C-BAF8-8ADD723DD266}" destId="{FA4882C7-65D8-4E08-A4C1-764A2B763201}" srcOrd="1" destOrd="0" parTransId="{D6771BBD-4B25-4E1F-B30F-2E3E691784DD}" sibTransId="{FE67C961-0F99-4760-B481-F90F61344110}"/>
    <dgm:cxn modelId="{56643867-7422-4612-BDF0-C6F3B89C43E2}" type="presOf" srcId="{960BF915-ED1C-4B8D-BD90-8F184861BED1}" destId="{CA43D66E-1679-4FE1-977F-1BC3AB78DC86}" srcOrd="0" destOrd="0" presId="urn:microsoft.com/office/officeart/2005/8/layout/hList1"/>
    <dgm:cxn modelId="{ECD22EF3-D69C-49B1-A9D8-116FA20ADC74}" srcId="{D6DDEBBF-F4FB-44FF-B30C-8F063FF74A89}" destId="{44347596-CD41-4A4B-B01F-28469819617E}" srcOrd="0" destOrd="0" parTransId="{2C41B2EF-3FE0-46F1-B0EF-66C92A39D6F9}" sibTransId="{1E2EF951-EFF6-4467-B1B9-B554FC1420FB}"/>
    <dgm:cxn modelId="{4232FC6C-D107-44A5-835A-9EF8BEE16E1B}" type="presOf" srcId="{CED73830-1294-44B3-AC12-10B285E35F07}" destId="{73E50499-BE44-4B86-9EA9-F5F8A0942168}" srcOrd="0" destOrd="0" presId="urn:microsoft.com/office/officeart/2005/8/layout/hList1"/>
    <dgm:cxn modelId="{B0A52C1A-4571-4F0E-A35C-8A5BBCAB54F6}" srcId="{D6DDEBBF-F4FB-44FF-B30C-8F063FF74A89}" destId="{960BF915-ED1C-4B8D-BD90-8F184861BED1}" srcOrd="2" destOrd="0" parTransId="{CFA0B2E7-8E25-41E3-BC15-4DBE82CD6CA3}" sibTransId="{0DD1C65A-4FD9-4673-873F-39C2FF9C1F0A}"/>
    <dgm:cxn modelId="{697A58EB-5A97-4A92-AAB2-22053068B594}" srcId="{44347596-CD41-4A4B-B01F-28469819617E}" destId="{5B02801D-F9BF-4DBF-8226-7676E63607BE}" srcOrd="0" destOrd="0" parTransId="{6BFC1929-AF87-4893-BE0D-645BBA2DC4DD}" sibTransId="{B71A022D-4512-4AF0-A50A-687CBFA597CF}"/>
    <dgm:cxn modelId="{0B17575F-4C18-42FF-94D8-92A0FDE0E481}" type="presOf" srcId="{8153ABB1-E3A1-4ADA-8D8D-2F46299C1E4A}" destId="{DEC526DC-90AA-4750-8FBA-6B66840A2B91}" srcOrd="0" destOrd="0" presId="urn:microsoft.com/office/officeart/2005/8/layout/hList1"/>
    <dgm:cxn modelId="{F6239DAF-0190-4CBF-B998-2E18372F11C6}" srcId="{D6DDEBBF-F4FB-44FF-B30C-8F063FF74A89}" destId="{8153ABB1-E3A1-4ADA-8D8D-2F46299C1E4A}" srcOrd="3" destOrd="0" parTransId="{E281943B-BF09-494F-A29D-EDF3D423736C}" sibTransId="{EE08BDF6-20B0-4BE0-8F26-1F0D5E77437A}"/>
    <dgm:cxn modelId="{C6A51A2D-AFE8-4CC0-AA53-827136B8160B}" srcId="{D6DDEBBF-F4FB-44FF-B30C-8F063FF74A89}" destId="{9B2E29A2-E88E-429C-BAF8-8ADD723DD266}" srcOrd="1" destOrd="0" parTransId="{B0F852F9-53FA-4F3E-8175-45B31243C0EC}" sibTransId="{61B4BEFF-9C89-4A6C-A3CF-4F0E3C39E35D}"/>
    <dgm:cxn modelId="{E65AB560-FC6A-44D0-9A39-4B191696841F}" type="presOf" srcId="{9B2E29A2-E88E-429C-BAF8-8ADD723DD266}" destId="{97F510F5-9CF5-4331-866B-1A04D0844EBE}" srcOrd="0" destOrd="0" presId="urn:microsoft.com/office/officeart/2005/8/layout/hList1"/>
    <dgm:cxn modelId="{AD5FECA2-6CFC-47F8-A37C-30729795F092}" srcId="{9B2E29A2-E88E-429C-BAF8-8ADD723DD266}" destId="{CED73830-1294-44B3-AC12-10B285E35F07}" srcOrd="0" destOrd="0" parTransId="{6F496871-9AFD-4DAA-9409-4254FD351453}" sibTransId="{769EB2B4-F848-4212-B428-34CC39FFE9F4}"/>
    <dgm:cxn modelId="{6D0BAEA3-7DF0-4C89-B270-985746586D0A}" type="presOf" srcId="{D6DDEBBF-F4FB-44FF-B30C-8F063FF74A89}" destId="{87C06AEB-EB25-49DA-86CC-DE64F2B8D353}" srcOrd="0" destOrd="0" presId="urn:microsoft.com/office/officeart/2005/8/layout/hList1"/>
    <dgm:cxn modelId="{55865E89-32DA-44F5-AE7D-1DBCDBA5B778}" srcId="{960BF915-ED1C-4B8D-BD90-8F184861BED1}" destId="{F9127127-0E3B-42E3-8B49-63C0FBC223AB}" srcOrd="0" destOrd="0" parTransId="{3EE8C176-5A58-42E3-86DA-1E026754B45A}" sibTransId="{3B4124AF-5463-4237-99C7-C43A4FF3584F}"/>
    <dgm:cxn modelId="{B4451A24-8457-4F03-AE1A-CFF04A8B7CA7}" type="presOf" srcId="{71E809C1-E1B7-4AA6-B376-5EC6C426BF2C}" destId="{99A8BE9C-947A-44CF-8650-821C049E3199}" srcOrd="0" destOrd="1" presId="urn:microsoft.com/office/officeart/2005/8/layout/hList1"/>
    <dgm:cxn modelId="{5628577D-D546-4CD8-9E5F-F4681761818D}" srcId="{8153ABB1-E3A1-4ADA-8D8D-2F46299C1E4A}" destId="{35D85643-3CA9-4607-8737-DB2F2046FFD8}" srcOrd="0" destOrd="0" parTransId="{6F8893F1-13DD-4FD1-9C46-407A2F4F7DA9}" sibTransId="{B4A7D367-0AF3-4AB6-AAD9-6B5290021E8F}"/>
    <dgm:cxn modelId="{37B13174-5F37-4A32-BED1-11F37299E6BF}" type="presOf" srcId="{03818D31-FD93-42BB-82E5-1667A3D363C9}" destId="{7A0274FD-E574-4841-9DC1-70C39FA80633}" srcOrd="0" destOrd="1" presId="urn:microsoft.com/office/officeart/2005/8/layout/hList1"/>
    <dgm:cxn modelId="{6F7F8676-4F21-4F8B-A0DC-8DAE7B4E5F77}" srcId="{44347596-CD41-4A4B-B01F-28469819617E}" destId="{C5AC6ED2-23BD-4D4E-84C7-0DEEE06A8C29}" srcOrd="1" destOrd="0" parTransId="{1CD3E291-2A17-4C82-9F76-5434E38D0A2C}" sibTransId="{7495E2D3-AC33-4FB2-AE13-0E19C7304F57}"/>
    <dgm:cxn modelId="{FC5EA56C-193F-412D-B0C5-DAFDCDE97818}" type="presOf" srcId="{C5AC6ED2-23BD-4D4E-84C7-0DEEE06A8C29}" destId="{F33A29B7-89D4-4929-B21B-03A2011EB425}" srcOrd="0" destOrd="1" presId="urn:microsoft.com/office/officeart/2005/8/layout/hList1"/>
    <dgm:cxn modelId="{CE5BBBB7-037B-44D9-AA20-4D30DA943EF6}" type="presOf" srcId="{F9127127-0E3B-42E3-8B49-63C0FBC223AB}" destId="{7A0274FD-E574-4841-9DC1-70C39FA80633}" srcOrd="0" destOrd="0" presId="urn:microsoft.com/office/officeart/2005/8/layout/hList1"/>
    <dgm:cxn modelId="{F6DB10D3-21F5-420B-8D01-4082A8223878}" type="presOf" srcId="{5B02801D-F9BF-4DBF-8226-7676E63607BE}" destId="{F33A29B7-89D4-4929-B21B-03A2011EB425}" srcOrd="0" destOrd="0" presId="urn:microsoft.com/office/officeart/2005/8/layout/hList1"/>
    <dgm:cxn modelId="{410F5090-827E-4889-A911-A5BAC44CA120}" srcId="{8153ABB1-E3A1-4ADA-8D8D-2F46299C1E4A}" destId="{71E809C1-E1B7-4AA6-B376-5EC6C426BF2C}" srcOrd="1" destOrd="0" parTransId="{C7C5CDCC-C9E4-4CE1-9F03-04353DE0B71B}" sibTransId="{A13420ED-B4EE-43D7-BC0E-65C4809DE078}"/>
    <dgm:cxn modelId="{9F934732-93EC-48FD-8169-2E2538DA2ACB}" type="presOf" srcId="{FA4882C7-65D8-4E08-A4C1-764A2B763201}" destId="{73E50499-BE44-4B86-9EA9-F5F8A0942168}" srcOrd="0" destOrd="1" presId="urn:microsoft.com/office/officeart/2005/8/layout/hList1"/>
    <dgm:cxn modelId="{5E59FB7B-E39B-4381-A53F-0898DF28C5D4}" type="presOf" srcId="{44347596-CD41-4A4B-B01F-28469819617E}" destId="{D0D8282C-055D-43BB-82AD-4AE245B9E47D}" srcOrd="0" destOrd="0" presId="urn:microsoft.com/office/officeart/2005/8/layout/hList1"/>
    <dgm:cxn modelId="{5501D2B1-42D8-4D6C-94B4-826CEF412185}" type="presParOf" srcId="{87C06AEB-EB25-49DA-86CC-DE64F2B8D353}" destId="{913BEA5A-3893-43CF-AECA-0955CE721359}" srcOrd="0" destOrd="0" presId="urn:microsoft.com/office/officeart/2005/8/layout/hList1"/>
    <dgm:cxn modelId="{5181E6C2-26BE-4DD1-93FF-66705A94754C}" type="presParOf" srcId="{913BEA5A-3893-43CF-AECA-0955CE721359}" destId="{D0D8282C-055D-43BB-82AD-4AE245B9E47D}" srcOrd="0" destOrd="0" presId="urn:microsoft.com/office/officeart/2005/8/layout/hList1"/>
    <dgm:cxn modelId="{E86384B1-B80E-4AFF-83AD-5F433FEBA010}" type="presParOf" srcId="{913BEA5A-3893-43CF-AECA-0955CE721359}" destId="{F33A29B7-89D4-4929-B21B-03A2011EB425}" srcOrd="1" destOrd="0" presId="urn:microsoft.com/office/officeart/2005/8/layout/hList1"/>
    <dgm:cxn modelId="{A7CA2241-A54E-46F4-ADB2-BB947D3994E5}" type="presParOf" srcId="{87C06AEB-EB25-49DA-86CC-DE64F2B8D353}" destId="{1F5DE14A-B5DC-48F3-B0C4-48346345600F}" srcOrd="1" destOrd="0" presId="urn:microsoft.com/office/officeart/2005/8/layout/hList1"/>
    <dgm:cxn modelId="{076A966B-5811-466D-9295-22D1A07ABEC3}" type="presParOf" srcId="{87C06AEB-EB25-49DA-86CC-DE64F2B8D353}" destId="{DC6C3835-7534-4E11-8355-F32596C0D892}" srcOrd="2" destOrd="0" presId="urn:microsoft.com/office/officeart/2005/8/layout/hList1"/>
    <dgm:cxn modelId="{64E4EBDC-8FD6-4A1C-A361-4B4D3079BD37}" type="presParOf" srcId="{DC6C3835-7534-4E11-8355-F32596C0D892}" destId="{97F510F5-9CF5-4331-866B-1A04D0844EBE}" srcOrd="0" destOrd="0" presId="urn:microsoft.com/office/officeart/2005/8/layout/hList1"/>
    <dgm:cxn modelId="{BDAD0811-4603-40BB-BBD5-8EB6BE969725}" type="presParOf" srcId="{DC6C3835-7534-4E11-8355-F32596C0D892}" destId="{73E50499-BE44-4B86-9EA9-F5F8A0942168}" srcOrd="1" destOrd="0" presId="urn:microsoft.com/office/officeart/2005/8/layout/hList1"/>
    <dgm:cxn modelId="{6DBF0CEC-4EA3-42AF-AD9A-758FA3C74B61}" type="presParOf" srcId="{87C06AEB-EB25-49DA-86CC-DE64F2B8D353}" destId="{417D4480-221C-499A-86CB-D7F25B5FE7F6}" srcOrd="3" destOrd="0" presId="urn:microsoft.com/office/officeart/2005/8/layout/hList1"/>
    <dgm:cxn modelId="{BF4308E6-3FEA-4324-9AA4-884EB822FA9B}" type="presParOf" srcId="{87C06AEB-EB25-49DA-86CC-DE64F2B8D353}" destId="{F440C76B-9166-46A0-82A8-D4063D0E535A}" srcOrd="4" destOrd="0" presId="urn:microsoft.com/office/officeart/2005/8/layout/hList1"/>
    <dgm:cxn modelId="{FB877E2A-0030-4A8F-B7FC-CFF6156FCA52}" type="presParOf" srcId="{F440C76B-9166-46A0-82A8-D4063D0E535A}" destId="{CA43D66E-1679-4FE1-977F-1BC3AB78DC86}" srcOrd="0" destOrd="0" presId="urn:microsoft.com/office/officeart/2005/8/layout/hList1"/>
    <dgm:cxn modelId="{157EBBB0-9169-4EA8-86CC-A49E74382E59}" type="presParOf" srcId="{F440C76B-9166-46A0-82A8-D4063D0E535A}" destId="{7A0274FD-E574-4841-9DC1-70C39FA80633}" srcOrd="1" destOrd="0" presId="urn:microsoft.com/office/officeart/2005/8/layout/hList1"/>
    <dgm:cxn modelId="{99495126-CF73-4F1B-996D-86A980234375}" type="presParOf" srcId="{87C06AEB-EB25-49DA-86CC-DE64F2B8D353}" destId="{6F23D659-D9F6-4407-9EAB-298BA15EB596}" srcOrd="5" destOrd="0" presId="urn:microsoft.com/office/officeart/2005/8/layout/hList1"/>
    <dgm:cxn modelId="{DD56EB3C-692B-4D05-9DC1-5A1B5EB12BC0}" type="presParOf" srcId="{87C06AEB-EB25-49DA-86CC-DE64F2B8D353}" destId="{9FDCB7CB-36AE-4CD9-8EB3-258E2C20BAFF}" srcOrd="6" destOrd="0" presId="urn:microsoft.com/office/officeart/2005/8/layout/hList1"/>
    <dgm:cxn modelId="{778CA51F-391D-485D-878D-CC5F3CE04D40}" type="presParOf" srcId="{9FDCB7CB-36AE-4CD9-8EB3-258E2C20BAFF}" destId="{DEC526DC-90AA-4750-8FBA-6B66840A2B91}" srcOrd="0" destOrd="0" presId="urn:microsoft.com/office/officeart/2005/8/layout/hList1"/>
    <dgm:cxn modelId="{DDE940FB-1690-4B0A-AD03-818FB7257649}" type="presParOf" srcId="{9FDCB7CB-36AE-4CD9-8EB3-258E2C20BAFF}" destId="{99A8BE9C-947A-44CF-8650-821C049E319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30975-836D-4492-B637-B5465EC799F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A6A4C0E-C14A-48F6-8DB5-2DA8B09B2EC6}">
      <dgm:prSet custT="1"/>
      <dgm:spPr/>
      <dgm:t>
        <a:bodyPr/>
        <a:lstStyle/>
        <a:p>
          <a:pPr>
            <a:lnSpc>
              <a:spcPct val="100000"/>
            </a:lnSpc>
          </a:pPr>
          <a:r>
            <a:rPr lang="en-US" sz="2400" b="0" i="0" dirty="0"/>
            <a:t>Operationalizes the theory so that it is measurable</a:t>
          </a:r>
          <a:endParaRPr lang="en-US" sz="2400" dirty="0"/>
        </a:p>
      </dgm:t>
    </dgm:pt>
    <dgm:pt modelId="{3B6BDB46-3628-426D-900B-28CC307FBB94}" type="parTrans" cxnId="{EB76177B-E59F-4036-B027-BFF7CF4B2BFF}">
      <dgm:prSet/>
      <dgm:spPr/>
      <dgm:t>
        <a:bodyPr/>
        <a:lstStyle/>
        <a:p>
          <a:endParaRPr lang="en-US"/>
        </a:p>
      </dgm:t>
    </dgm:pt>
    <dgm:pt modelId="{D6827627-0B86-45AE-A04D-2A841B6430DE}" type="sibTrans" cxnId="{EB76177B-E59F-4036-B027-BFF7CF4B2BFF}">
      <dgm:prSet/>
      <dgm:spPr/>
      <dgm:t>
        <a:bodyPr/>
        <a:lstStyle/>
        <a:p>
          <a:endParaRPr lang="en-US"/>
        </a:p>
      </dgm:t>
    </dgm:pt>
    <dgm:pt modelId="{DB0C7F32-449C-42E7-B11F-9915F6D93F24}">
      <dgm:prSet custT="1"/>
      <dgm:spPr/>
      <dgm:t>
        <a:bodyPr/>
        <a:lstStyle/>
        <a:p>
          <a:pPr>
            <a:lnSpc>
              <a:spcPct val="100000"/>
            </a:lnSpc>
          </a:pPr>
          <a:r>
            <a:rPr lang="en-US" sz="2400" b="0" i="0" dirty="0"/>
            <a:t>Specifies resources, inputs, activities, outputs, and outcomes </a:t>
          </a:r>
          <a:endParaRPr lang="en-US" sz="2400" dirty="0"/>
        </a:p>
      </dgm:t>
    </dgm:pt>
    <dgm:pt modelId="{B9FB07D7-2AF0-4498-80D2-4E9D923A20B2}" type="parTrans" cxnId="{CCEF6A10-0D77-4047-950F-5937584845A6}">
      <dgm:prSet/>
      <dgm:spPr/>
      <dgm:t>
        <a:bodyPr/>
        <a:lstStyle/>
        <a:p>
          <a:endParaRPr lang="en-US"/>
        </a:p>
      </dgm:t>
    </dgm:pt>
    <dgm:pt modelId="{F0AA668D-4F20-4D88-ABD4-02BB91619EE5}" type="sibTrans" cxnId="{CCEF6A10-0D77-4047-950F-5937584845A6}">
      <dgm:prSet/>
      <dgm:spPr/>
      <dgm:t>
        <a:bodyPr/>
        <a:lstStyle/>
        <a:p>
          <a:endParaRPr lang="en-US"/>
        </a:p>
      </dgm:t>
    </dgm:pt>
    <dgm:pt modelId="{20714F1F-CF6F-43F6-89EF-991FAB31EFF3}">
      <dgm:prSet custT="1"/>
      <dgm:spPr/>
      <dgm:t>
        <a:bodyPr/>
        <a:lstStyle/>
        <a:p>
          <a:pPr>
            <a:lnSpc>
              <a:spcPct val="100000"/>
            </a:lnSpc>
          </a:pPr>
          <a:r>
            <a:rPr lang="en-US" sz="2400" b="0" i="0" dirty="0"/>
            <a:t>Informs a robust measurement infrastructure   </a:t>
          </a:r>
          <a:endParaRPr lang="en-US" sz="2400" dirty="0"/>
        </a:p>
      </dgm:t>
    </dgm:pt>
    <dgm:pt modelId="{647DCE2E-29B0-4C74-A7D7-6F98D370CAD9}" type="parTrans" cxnId="{9A3631AD-1D96-4DD4-9200-457CB0525DEF}">
      <dgm:prSet/>
      <dgm:spPr/>
      <dgm:t>
        <a:bodyPr/>
        <a:lstStyle/>
        <a:p>
          <a:endParaRPr lang="en-US"/>
        </a:p>
      </dgm:t>
    </dgm:pt>
    <dgm:pt modelId="{C60DAC2A-65C9-4E40-9B47-F1FB97313720}" type="sibTrans" cxnId="{9A3631AD-1D96-4DD4-9200-457CB0525DEF}">
      <dgm:prSet/>
      <dgm:spPr/>
      <dgm:t>
        <a:bodyPr/>
        <a:lstStyle/>
        <a:p>
          <a:endParaRPr lang="en-US"/>
        </a:p>
      </dgm:t>
    </dgm:pt>
    <dgm:pt modelId="{1513C039-4E21-42DA-80F2-BE709C988A73}">
      <dgm:prSet custT="1"/>
      <dgm:spPr/>
      <dgm:t>
        <a:bodyPr/>
        <a:lstStyle/>
        <a:p>
          <a:pPr>
            <a:lnSpc>
              <a:spcPct val="100000"/>
            </a:lnSpc>
          </a:pPr>
          <a:r>
            <a:rPr lang="en-US" sz="2400" b="0" i="0" dirty="0"/>
            <a:t>Generally (and foundationally) clarifies connections and assumptions in order to support high-quality implementation </a:t>
          </a:r>
          <a:endParaRPr lang="en-US" sz="2400" dirty="0"/>
        </a:p>
      </dgm:t>
    </dgm:pt>
    <dgm:pt modelId="{7B6DF9F1-0338-4D29-B229-2DFB0E01B59D}" type="parTrans" cxnId="{3CE67A5D-3842-47AB-AD7E-A21BBC4E29C8}">
      <dgm:prSet/>
      <dgm:spPr/>
      <dgm:t>
        <a:bodyPr/>
        <a:lstStyle/>
        <a:p>
          <a:endParaRPr lang="en-US"/>
        </a:p>
      </dgm:t>
    </dgm:pt>
    <dgm:pt modelId="{CC58C979-A720-4285-89A2-44E7E884A4C0}" type="sibTrans" cxnId="{3CE67A5D-3842-47AB-AD7E-A21BBC4E29C8}">
      <dgm:prSet/>
      <dgm:spPr/>
      <dgm:t>
        <a:bodyPr/>
        <a:lstStyle/>
        <a:p>
          <a:endParaRPr lang="en-US"/>
        </a:p>
      </dgm:t>
    </dgm:pt>
    <dgm:pt modelId="{1D655D29-785C-4527-86A3-E17EF2CAB418}" type="pres">
      <dgm:prSet presAssocID="{F7130975-836D-4492-B637-B5465EC799F5}" presName="root" presStyleCnt="0">
        <dgm:presLayoutVars>
          <dgm:dir/>
          <dgm:resizeHandles val="exact"/>
        </dgm:presLayoutVars>
      </dgm:prSet>
      <dgm:spPr/>
      <dgm:t>
        <a:bodyPr/>
        <a:lstStyle/>
        <a:p>
          <a:endParaRPr lang="en-US"/>
        </a:p>
      </dgm:t>
    </dgm:pt>
    <dgm:pt modelId="{4A5BF2FF-B16E-462E-B3EF-D7CFE1C030FC}" type="pres">
      <dgm:prSet presAssocID="{9A6A4C0E-C14A-48F6-8DB5-2DA8B09B2EC6}" presName="compNode" presStyleCnt="0"/>
      <dgm:spPr/>
    </dgm:pt>
    <dgm:pt modelId="{BB99F3CF-E9EC-401E-8F23-E753AA0CCE73}" type="pres">
      <dgm:prSet presAssocID="{9A6A4C0E-C14A-48F6-8DB5-2DA8B09B2EC6}" presName="bgRect" presStyleLbl="bgShp" presStyleIdx="0" presStyleCnt="4"/>
      <dgm:spPr>
        <a:solidFill>
          <a:schemeClr val="bg2">
            <a:lumMod val="20000"/>
            <a:lumOff val="80000"/>
          </a:schemeClr>
        </a:solidFill>
      </dgm:spPr>
    </dgm:pt>
    <dgm:pt modelId="{6C866021-47DE-4489-939F-C281AC3627D1}" type="pres">
      <dgm:prSet presAssocID="{9A6A4C0E-C14A-48F6-8DB5-2DA8B09B2EC6}" presName="iconRect" presStyleLbl="node1" presStyleIdx="0" presStyleCnt="4" custScaleX="113955" custScaleY="1140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AB34818D-6C75-4125-AD07-6EC2123A36E5}" type="pres">
      <dgm:prSet presAssocID="{9A6A4C0E-C14A-48F6-8DB5-2DA8B09B2EC6}" presName="spaceRect" presStyleCnt="0"/>
      <dgm:spPr/>
    </dgm:pt>
    <dgm:pt modelId="{3473C074-88FB-4511-A075-3C9245235F34}" type="pres">
      <dgm:prSet presAssocID="{9A6A4C0E-C14A-48F6-8DB5-2DA8B09B2EC6}" presName="parTx" presStyleLbl="revTx" presStyleIdx="0" presStyleCnt="4">
        <dgm:presLayoutVars>
          <dgm:chMax val="0"/>
          <dgm:chPref val="0"/>
        </dgm:presLayoutVars>
      </dgm:prSet>
      <dgm:spPr/>
      <dgm:t>
        <a:bodyPr/>
        <a:lstStyle/>
        <a:p>
          <a:endParaRPr lang="en-US"/>
        </a:p>
      </dgm:t>
    </dgm:pt>
    <dgm:pt modelId="{FDA1FE2F-1C24-415C-823B-784C44C934F4}" type="pres">
      <dgm:prSet presAssocID="{D6827627-0B86-45AE-A04D-2A841B6430DE}" presName="sibTrans" presStyleCnt="0"/>
      <dgm:spPr/>
    </dgm:pt>
    <dgm:pt modelId="{97C64CA4-0EF0-47FE-AD47-EEF7F98B70D5}" type="pres">
      <dgm:prSet presAssocID="{DB0C7F32-449C-42E7-B11F-9915F6D93F24}" presName="compNode" presStyleCnt="0"/>
      <dgm:spPr/>
    </dgm:pt>
    <dgm:pt modelId="{764504B4-33DB-4693-9BBA-DF7BDC8AD28A}" type="pres">
      <dgm:prSet presAssocID="{DB0C7F32-449C-42E7-B11F-9915F6D93F24}" presName="bgRect" presStyleLbl="bgShp" presStyleIdx="1" presStyleCnt="4"/>
      <dgm:spPr>
        <a:solidFill>
          <a:schemeClr val="bg2">
            <a:lumMod val="20000"/>
            <a:lumOff val="80000"/>
          </a:schemeClr>
        </a:solidFill>
      </dgm:spPr>
    </dgm:pt>
    <dgm:pt modelId="{197170BB-6877-4442-A64A-724FEFEBDBF7}" type="pres">
      <dgm:prSet presAssocID="{DB0C7F32-449C-42E7-B11F-9915F6D93F24}" presName="iconRect" presStyleLbl="node1" presStyleIdx="1" presStyleCnt="4" custScaleX="113955" custScaleY="1140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ears"/>
        </a:ext>
      </dgm:extLst>
    </dgm:pt>
    <dgm:pt modelId="{54E262F8-6C8D-49CF-ADEF-CDCFB33A9F66}" type="pres">
      <dgm:prSet presAssocID="{DB0C7F32-449C-42E7-B11F-9915F6D93F24}" presName="spaceRect" presStyleCnt="0"/>
      <dgm:spPr/>
    </dgm:pt>
    <dgm:pt modelId="{422AF976-991B-4127-84D1-257CCA5B23C2}" type="pres">
      <dgm:prSet presAssocID="{DB0C7F32-449C-42E7-B11F-9915F6D93F24}" presName="parTx" presStyleLbl="revTx" presStyleIdx="1" presStyleCnt="4">
        <dgm:presLayoutVars>
          <dgm:chMax val="0"/>
          <dgm:chPref val="0"/>
        </dgm:presLayoutVars>
      </dgm:prSet>
      <dgm:spPr/>
      <dgm:t>
        <a:bodyPr/>
        <a:lstStyle/>
        <a:p>
          <a:endParaRPr lang="en-US"/>
        </a:p>
      </dgm:t>
    </dgm:pt>
    <dgm:pt modelId="{59121E5A-07D9-4D34-BC61-FBE9A6AD9811}" type="pres">
      <dgm:prSet presAssocID="{F0AA668D-4F20-4D88-ABD4-02BB91619EE5}" presName="sibTrans" presStyleCnt="0"/>
      <dgm:spPr/>
    </dgm:pt>
    <dgm:pt modelId="{A2D39056-715A-4716-9982-E1E8851D3200}" type="pres">
      <dgm:prSet presAssocID="{20714F1F-CF6F-43F6-89EF-991FAB31EFF3}" presName="compNode" presStyleCnt="0"/>
      <dgm:spPr/>
    </dgm:pt>
    <dgm:pt modelId="{0BCC132F-13BC-4538-BAA1-0BFFA6DEC92E}" type="pres">
      <dgm:prSet presAssocID="{20714F1F-CF6F-43F6-89EF-991FAB31EFF3}" presName="bgRect" presStyleLbl="bgShp" presStyleIdx="2" presStyleCnt="4"/>
      <dgm:spPr>
        <a:solidFill>
          <a:schemeClr val="bg2">
            <a:lumMod val="20000"/>
            <a:lumOff val="80000"/>
          </a:schemeClr>
        </a:solidFill>
      </dgm:spPr>
    </dgm:pt>
    <dgm:pt modelId="{02287E13-8DB6-47B5-AC6A-C844AFD6794B}" type="pres">
      <dgm:prSet presAssocID="{20714F1F-CF6F-43F6-89EF-991FAB31EFF3}" presName="iconRect" presStyleLbl="node1" presStyleIdx="2" presStyleCnt="4" custScaleX="113955" custScaleY="1140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uler"/>
        </a:ext>
      </dgm:extLst>
    </dgm:pt>
    <dgm:pt modelId="{E27CB1D4-BF54-44AF-9C72-5EBBD7D160E2}" type="pres">
      <dgm:prSet presAssocID="{20714F1F-CF6F-43F6-89EF-991FAB31EFF3}" presName="spaceRect" presStyleCnt="0"/>
      <dgm:spPr/>
    </dgm:pt>
    <dgm:pt modelId="{C50BE633-FD69-4A7F-8B5D-781936A0A402}" type="pres">
      <dgm:prSet presAssocID="{20714F1F-CF6F-43F6-89EF-991FAB31EFF3}" presName="parTx" presStyleLbl="revTx" presStyleIdx="2" presStyleCnt="4">
        <dgm:presLayoutVars>
          <dgm:chMax val="0"/>
          <dgm:chPref val="0"/>
        </dgm:presLayoutVars>
      </dgm:prSet>
      <dgm:spPr/>
      <dgm:t>
        <a:bodyPr/>
        <a:lstStyle/>
        <a:p>
          <a:endParaRPr lang="en-US"/>
        </a:p>
      </dgm:t>
    </dgm:pt>
    <dgm:pt modelId="{1F1942F9-CD57-43A7-9669-B37671FB503D}" type="pres">
      <dgm:prSet presAssocID="{C60DAC2A-65C9-4E40-9B47-F1FB97313720}" presName="sibTrans" presStyleCnt="0"/>
      <dgm:spPr/>
    </dgm:pt>
    <dgm:pt modelId="{3B41D52A-E296-476E-B56A-C7E6D433E719}" type="pres">
      <dgm:prSet presAssocID="{1513C039-4E21-42DA-80F2-BE709C988A73}" presName="compNode" presStyleCnt="0"/>
      <dgm:spPr/>
    </dgm:pt>
    <dgm:pt modelId="{E7D132FE-811B-4B95-A166-17122705E5E4}" type="pres">
      <dgm:prSet presAssocID="{1513C039-4E21-42DA-80F2-BE709C988A73}" presName="bgRect" presStyleLbl="bgShp" presStyleIdx="3" presStyleCnt="4"/>
      <dgm:spPr>
        <a:solidFill>
          <a:schemeClr val="bg2">
            <a:lumMod val="20000"/>
            <a:lumOff val="80000"/>
          </a:schemeClr>
        </a:solidFill>
      </dgm:spPr>
    </dgm:pt>
    <dgm:pt modelId="{E98FCAEA-9C5B-421E-B33A-07600B2FDD0D}" type="pres">
      <dgm:prSet presAssocID="{1513C039-4E21-42DA-80F2-BE709C988A73}" presName="iconRect" presStyleLbl="node1" presStyleIdx="3" presStyleCnt="4" custScaleX="107252" custScaleY="11406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lowchart"/>
        </a:ext>
      </dgm:extLst>
    </dgm:pt>
    <dgm:pt modelId="{84079369-9879-4C83-BCF7-A28A4CB56B73}" type="pres">
      <dgm:prSet presAssocID="{1513C039-4E21-42DA-80F2-BE709C988A73}" presName="spaceRect" presStyleCnt="0"/>
      <dgm:spPr/>
    </dgm:pt>
    <dgm:pt modelId="{85DDF6D2-6FA8-4B03-93C3-9E28AA5B783C}" type="pres">
      <dgm:prSet presAssocID="{1513C039-4E21-42DA-80F2-BE709C988A73}" presName="parTx" presStyleLbl="revTx" presStyleIdx="3" presStyleCnt="4">
        <dgm:presLayoutVars>
          <dgm:chMax val="0"/>
          <dgm:chPref val="0"/>
        </dgm:presLayoutVars>
      </dgm:prSet>
      <dgm:spPr/>
      <dgm:t>
        <a:bodyPr/>
        <a:lstStyle/>
        <a:p>
          <a:endParaRPr lang="en-US"/>
        </a:p>
      </dgm:t>
    </dgm:pt>
  </dgm:ptLst>
  <dgm:cxnLst>
    <dgm:cxn modelId="{142325A2-05FA-4D34-B5C8-AF42035920E2}" type="presOf" srcId="{DB0C7F32-449C-42E7-B11F-9915F6D93F24}" destId="{422AF976-991B-4127-84D1-257CCA5B23C2}" srcOrd="0" destOrd="0" presId="urn:microsoft.com/office/officeart/2018/2/layout/IconVerticalSolidList"/>
    <dgm:cxn modelId="{9A3631AD-1D96-4DD4-9200-457CB0525DEF}" srcId="{F7130975-836D-4492-B637-B5465EC799F5}" destId="{20714F1F-CF6F-43F6-89EF-991FAB31EFF3}" srcOrd="2" destOrd="0" parTransId="{647DCE2E-29B0-4C74-A7D7-6F98D370CAD9}" sibTransId="{C60DAC2A-65C9-4E40-9B47-F1FB97313720}"/>
    <dgm:cxn modelId="{3CE67A5D-3842-47AB-AD7E-A21BBC4E29C8}" srcId="{F7130975-836D-4492-B637-B5465EC799F5}" destId="{1513C039-4E21-42DA-80F2-BE709C988A73}" srcOrd="3" destOrd="0" parTransId="{7B6DF9F1-0338-4D29-B229-2DFB0E01B59D}" sibTransId="{CC58C979-A720-4285-89A2-44E7E884A4C0}"/>
    <dgm:cxn modelId="{EB76177B-E59F-4036-B027-BFF7CF4B2BFF}" srcId="{F7130975-836D-4492-B637-B5465EC799F5}" destId="{9A6A4C0E-C14A-48F6-8DB5-2DA8B09B2EC6}" srcOrd="0" destOrd="0" parTransId="{3B6BDB46-3628-426D-900B-28CC307FBB94}" sibTransId="{D6827627-0B86-45AE-A04D-2A841B6430DE}"/>
    <dgm:cxn modelId="{8779B7F1-7C42-46FD-998E-C38A3EB03754}" type="presOf" srcId="{F7130975-836D-4492-B637-B5465EC799F5}" destId="{1D655D29-785C-4527-86A3-E17EF2CAB418}" srcOrd="0" destOrd="0" presId="urn:microsoft.com/office/officeart/2018/2/layout/IconVerticalSolidList"/>
    <dgm:cxn modelId="{CCEF6A10-0D77-4047-950F-5937584845A6}" srcId="{F7130975-836D-4492-B637-B5465EC799F5}" destId="{DB0C7F32-449C-42E7-B11F-9915F6D93F24}" srcOrd="1" destOrd="0" parTransId="{B9FB07D7-2AF0-4498-80D2-4E9D923A20B2}" sibTransId="{F0AA668D-4F20-4D88-ABD4-02BB91619EE5}"/>
    <dgm:cxn modelId="{64CE6ED5-95B2-4696-AD8C-4FA0963D1853}" type="presOf" srcId="{20714F1F-CF6F-43F6-89EF-991FAB31EFF3}" destId="{C50BE633-FD69-4A7F-8B5D-781936A0A402}" srcOrd="0" destOrd="0" presId="urn:microsoft.com/office/officeart/2018/2/layout/IconVerticalSolidList"/>
    <dgm:cxn modelId="{9A781AA8-C991-47A3-881C-49DA80EFD73C}" type="presOf" srcId="{1513C039-4E21-42DA-80F2-BE709C988A73}" destId="{85DDF6D2-6FA8-4B03-93C3-9E28AA5B783C}" srcOrd="0" destOrd="0" presId="urn:microsoft.com/office/officeart/2018/2/layout/IconVerticalSolidList"/>
    <dgm:cxn modelId="{B3C28C47-2C70-4A08-8DEA-C5ADD878E1C4}" type="presOf" srcId="{9A6A4C0E-C14A-48F6-8DB5-2DA8B09B2EC6}" destId="{3473C074-88FB-4511-A075-3C9245235F34}" srcOrd="0" destOrd="0" presId="urn:microsoft.com/office/officeart/2018/2/layout/IconVerticalSolidList"/>
    <dgm:cxn modelId="{75D50501-A413-4910-867D-4E7E8180A23D}" type="presParOf" srcId="{1D655D29-785C-4527-86A3-E17EF2CAB418}" destId="{4A5BF2FF-B16E-462E-B3EF-D7CFE1C030FC}" srcOrd="0" destOrd="0" presId="urn:microsoft.com/office/officeart/2018/2/layout/IconVerticalSolidList"/>
    <dgm:cxn modelId="{627F58DC-8EE3-498E-AAE3-456782223E47}" type="presParOf" srcId="{4A5BF2FF-B16E-462E-B3EF-D7CFE1C030FC}" destId="{BB99F3CF-E9EC-401E-8F23-E753AA0CCE73}" srcOrd="0" destOrd="0" presId="urn:microsoft.com/office/officeart/2018/2/layout/IconVerticalSolidList"/>
    <dgm:cxn modelId="{F9C75689-2F8F-4E81-AB14-39B6894F0D65}" type="presParOf" srcId="{4A5BF2FF-B16E-462E-B3EF-D7CFE1C030FC}" destId="{6C866021-47DE-4489-939F-C281AC3627D1}" srcOrd="1" destOrd="0" presId="urn:microsoft.com/office/officeart/2018/2/layout/IconVerticalSolidList"/>
    <dgm:cxn modelId="{126FD9E4-9973-4B93-8B97-8DF7853DC095}" type="presParOf" srcId="{4A5BF2FF-B16E-462E-B3EF-D7CFE1C030FC}" destId="{AB34818D-6C75-4125-AD07-6EC2123A36E5}" srcOrd="2" destOrd="0" presId="urn:microsoft.com/office/officeart/2018/2/layout/IconVerticalSolidList"/>
    <dgm:cxn modelId="{0F01CAD6-6350-4D09-9D54-4C717BFDFA3E}" type="presParOf" srcId="{4A5BF2FF-B16E-462E-B3EF-D7CFE1C030FC}" destId="{3473C074-88FB-4511-A075-3C9245235F34}" srcOrd="3" destOrd="0" presId="urn:microsoft.com/office/officeart/2018/2/layout/IconVerticalSolidList"/>
    <dgm:cxn modelId="{8B95A773-A33A-40D4-AF98-E72FD6F20215}" type="presParOf" srcId="{1D655D29-785C-4527-86A3-E17EF2CAB418}" destId="{FDA1FE2F-1C24-415C-823B-784C44C934F4}" srcOrd="1" destOrd="0" presId="urn:microsoft.com/office/officeart/2018/2/layout/IconVerticalSolidList"/>
    <dgm:cxn modelId="{B418FD3A-D657-4006-8251-A9D0C7CC8E32}" type="presParOf" srcId="{1D655D29-785C-4527-86A3-E17EF2CAB418}" destId="{97C64CA4-0EF0-47FE-AD47-EEF7F98B70D5}" srcOrd="2" destOrd="0" presId="urn:microsoft.com/office/officeart/2018/2/layout/IconVerticalSolidList"/>
    <dgm:cxn modelId="{ACBA6758-07EA-4DD9-A66E-E17410F762A2}" type="presParOf" srcId="{97C64CA4-0EF0-47FE-AD47-EEF7F98B70D5}" destId="{764504B4-33DB-4693-9BBA-DF7BDC8AD28A}" srcOrd="0" destOrd="0" presId="urn:microsoft.com/office/officeart/2018/2/layout/IconVerticalSolidList"/>
    <dgm:cxn modelId="{CDE8108F-B34C-4A5B-880E-F34E30F80D50}" type="presParOf" srcId="{97C64CA4-0EF0-47FE-AD47-EEF7F98B70D5}" destId="{197170BB-6877-4442-A64A-724FEFEBDBF7}" srcOrd="1" destOrd="0" presId="urn:microsoft.com/office/officeart/2018/2/layout/IconVerticalSolidList"/>
    <dgm:cxn modelId="{C592FF23-8839-40E3-BF91-20A8E9B55A35}" type="presParOf" srcId="{97C64CA4-0EF0-47FE-AD47-EEF7F98B70D5}" destId="{54E262F8-6C8D-49CF-ADEF-CDCFB33A9F66}" srcOrd="2" destOrd="0" presId="urn:microsoft.com/office/officeart/2018/2/layout/IconVerticalSolidList"/>
    <dgm:cxn modelId="{F10D68F6-4B38-4D5C-9DE0-A8F2F0E191F7}" type="presParOf" srcId="{97C64CA4-0EF0-47FE-AD47-EEF7F98B70D5}" destId="{422AF976-991B-4127-84D1-257CCA5B23C2}" srcOrd="3" destOrd="0" presId="urn:microsoft.com/office/officeart/2018/2/layout/IconVerticalSolidList"/>
    <dgm:cxn modelId="{3112DB94-728F-4204-9031-F092BFEE3BA3}" type="presParOf" srcId="{1D655D29-785C-4527-86A3-E17EF2CAB418}" destId="{59121E5A-07D9-4D34-BC61-FBE9A6AD9811}" srcOrd="3" destOrd="0" presId="urn:microsoft.com/office/officeart/2018/2/layout/IconVerticalSolidList"/>
    <dgm:cxn modelId="{40F650D6-1A39-40C0-8BB7-6B681DEA9EDA}" type="presParOf" srcId="{1D655D29-785C-4527-86A3-E17EF2CAB418}" destId="{A2D39056-715A-4716-9982-E1E8851D3200}" srcOrd="4" destOrd="0" presId="urn:microsoft.com/office/officeart/2018/2/layout/IconVerticalSolidList"/>
    <dgm:cxn modelId="{4FE10696-F92E-4F37-9236-B80FE0A3C589}" type="presParOf" srcId="{A2D39056-715A-4716-9982-E1E8851D3200}" destId="{0BCC132F-13BC-4538-BAA1-0BFFA6DEC92E}" srcOrd="0" destOrd="0" presId="urn:microsoft.com/office/officeart/2018/2/layout/IconVerticalSolidList"/>
    <dgm:cxn modelId="{CF9995FD-CF7D-4371-BDF5-F6AD69359809}" type="presParOf" srcId="{A2D39056-715A-4716-9982-E1E8851D3200}" destId="{02287E13-8DB6-47B5-AC6A-C844AFD6794B}" srcOrd="1" destOrd="0" presId="urn:microsoft.com/office/officeart/2018/2/layout/IconVerticalSolidList"/>
    <dgm:cxn modelId="{4DF249B9-DD69-48B5-9437-F3D700B264A7}" type="presParOf" srcId="{A2D39056-715A-4716-9982-E1E8851D3200}" destId="{E27CB1D4-BF54-44AF-9C72-5EBBD7D160E2}" srcOrd="2" destOrd="0" presId="urn:microsoft.com/office/officeart/2018/2/layout/IconVerticalSolidList"/>
    <dgm:cxn modelId="{DA63C6C8-2C7F-4036-B53F-F6B9FCB604C9}" type="presParOf" srcId="{A2D39056-715A-4716-9982-E1E8851D3200}" destId="{C50BE633-FD69-4A7F-8B5D-781936A0A402}" srcOrd="3" destOrd="0" presId="urn:microsoft.com/office/officeart/2018/2/layout/IconVerticalSolidList"/>
    <dgm:cxn modelId="{B35EB152-4E52-4BB3-8FE5-FD4EED8998F7}" type="presParOf" srcId="{1D655D29-785C-4527-86A3-E17EF2CAB418}" destId="{1F1942F9-CD57-43A7-9669-B37671FB503D}" srcOrd="5" destOrd="0" presId="urn:microsoft.com/office/officeart/2018/2/layout/IconVerticalSolidList"/>
    <dgm:cxn modelId="{A4BBA8A3-109F-426B-B299-D37BE1CA8687}" type="presParOf" srcId="{1D655D29-785C-4527-86A3-E17EF2CAB418}" destId="{3B41D52A-E296-476E-B56A-C7E6D433E719}" srcOrd="6" destOrd="0" presId="urn:microsoft.com/office/officeart/2018/2/layout/IconVerticalSolidList"/>
    <dgm:cxn modelId="{7830EC72-7801-4CF7-B7E8-5EAE92A6952D}" type="presParOf" srcId="{3B41D52A-E296-476E-B56A-C7E6D433E719}" destId="{E7D132FE-811B-4B95-A166-17122705E5E4}" srcOrd="0" destOrd="0" presId="urn:microsoft.com/office/officeart/2018/2/layout/IconVerticalSolidList"/>
    <dgm:cxn modelId="{3A5EC616-F13A-43BE-BDC1-3F0DA1BDCB16}" type="presParOf" srcId="{3B41D52A-E296-476E-B56A-C7E6D433E719}" destId="{E98FCAEA-9C5B-421E-B33A-07600B2FDD0D}" srcOrd="1" destOrd="0" presId="urn:microsoft.com/office/officeart/2018/2/layout/IconVerticalSolidList"/>
    <dgm:cxn modelId="{6F39915D-B188-48A9-9A7F-85F418AF2A25}" type="presParOf" srcId="{3B41D52A-E296-476E-B56A-C7E6D433E719}" destId="{84079369-9879-4C83-BCF7-A28A4CB56B73}" srcOrd="2" destOrd="0" presId="urn:microsoft.com/office/officeart/2018/2/layout/IconVerticalSolidList"/>
    <dgm:cxn modelId="{A1E6D12D-0396-4CA6-9C6C-ABAD281C95ED}" type="presParOf" srcId="{3B41D52A-E296-476E-B56A-C7E6D433E719}" destId="{85DDF6D2-6FA8-4B03-93C3-9E28AA5B78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3D869-692C-4AC5-B798-596DE8F3FE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6A235D9-A016-417A-8661-53625BCAB941}">
      <dgm:prSet custT="1"/>
      <dgm:spPr/>
      <dgm:t>
        <a:bodyPr/>
        <a:lstStyle/>
        <a:p>
          <a:pPr>
            <a:lnSpc>
              <a:spcPct val="100000"/>
            </a:lnSpc>
          </a:pPr>
          <a:r>
            <a:rPr lang="en-US" sz="2400" dirty="0"/>
            <a:t>Create a </a:t>
          </a:r>
          <a:br>
            <a:rPr lang="en-US" sz="2400" dirty="0"/>
          </a:br>
          <a:r>
            <a:rPr lang="en-US" sz="2400" dirty="0"/>
            <a:t>Logic Model</a:t>
          </a:r>
        </a:p>
      </dgm:t>
    </dgm:pt>
    <dgm:pt modelId="{7532733C-E793-4A0A-B118-E218D9B12F2E}" type="parTrans" cxnId="{474C94D7-E47F-4841-920F-D03757A78EEE}">
      <dgm:prSet/>
      <dgm:spPr/>
      <dgm:t>
        <a:bodyPr/>
        <a:lstStyle/>
        <a:p>
          <a:endParaRPr lang="en-US"/>
        </a:p>
      </dgm:t>
    </dgm:pt>
    <dgm:pt modelId="{EB5C1F22-8B0D-4599-A768-6D24D7DABAC1}" type="sibTrans" cxnId="{474C94D7-E47F-4841-920F-D03757A78EEE}">
      <dgm:prSet/>
      <dgm:spPr/>
      <dgm:t>
        <a:bodyPr/>
        <a:lstStyle/>
        <a:p>
          <a:endParaRPr lang="en-US"/>
        </a:p>
      </dgm:t>
    </dgm:pt>
    <dgm:pt modelId="{7963D59F-E1CB-4FFA-A8F7-48BDB4DC0C28}">
      <dgm:prSet custT="1"/>
      <dgm:spPr>
        <a:solidFill>
          <a:srgbClr val="92D050"/>
        </a:solidFill>
      </dgm:spPr>
      <dgm:t>
        <a:bodyPr/>
        <a:lstStyle/>
        <a:p>
          <a:pPr>
            <a:lnSpc>
              <a:spcPct val="100000"/>
            </a:lnSpc>
          </a:pPr>
          <a:r>
            <a:rPr lang="en-US" sz="2400" dirty="0">
              <a:solidFill>
                <a:schemeClr val="accent6"/>
              </a:solidFill>
            </a:rPr>
            <a:t>The logic model operationalizes </a:t>
          </a:r>
          <a:br>
            <a:rPr lang="en-US" sz="2400" dirty="0">
              <a:solidFill>
                <a:schemeClr val="accent6"/>
              </a:solidFill>
            </a:rPr>
          </a:br>
          <a:r>
            <a:rPr lang="en-US" sz="2400" dirty="0">
              <a:solidFill>
                <a:schemeClr val="accent6"/>
              </a:solidFill>
            </a:rPr>
            <a:t>the theory of action so that </a:t>
          </a:r>
          <a:br>
            <a:rPr lang="en-US" sz="2400" dirty="0">
              <a:solidFill>
                <a:schemeClr val="accent6"/>
              </a:solidFill>
            </a:rPr>
          </a:br>
          <a:r>
            <a:rPr lang="en-US" sz="2400" dirty="0">
              <a:solidFill>
                <a:schemeClr val="accent6"/>
              </a:solidFill>
            </a:rPr>
            <a:t>it becomes measurable!</a:t>
          </a:r>
        </a:p>
      </dgm:t>
    </dgm:pt>
    <dgm:pt modelId="{C0229C0E-9C4F-4528-B300-59A5186A6B2F}" type="parTrans" cxnId="{C4008A72-9B21-405E-9732-CB55E961E4BC}">
      <dgm:prSet/>
      <dgm:spPr/>
      <dgm:t>
        <a:bodyPr/>
        <a:lstStyle/>
        <a:p>
          <a:endParaRPr lang="en-US"/>
        </a:p>
      </dgm:t>
    </dgm:pt>
    <dgm:pt modelId="{988817A8-63B5-4198-98B6-80FC178C088A}" type="sibTrans" cxnId="{C4008A72-9B21-405E-9732-CB55E961E4BC}">
      <dgm:prSet/>
      <dgm:spPr/>
      <dgm:t>
        <a:bodyPr/>
        <a:lstStyle/>
        <a:p>
          <a:endParaRPr lang="en-US"/>
        </a:p>
      </dgm:t>
    </dgm:pt>
    <dgm:pt modelId="{2AC060BC-E807-4273-A99E-9AC2B356C5F5}" type="pres">
      <dgm:prSet presAssocID="{0BE3D869-692C-4AC5-B798-596DE8F3FED1}" presName="diagram" presStyleCnt="0">
        <dgm:presLayoutVars>
          <dgm:dir/>
          <dgm:resizeHandles val="exact"/>
        </dgm:presLayoutVars>
      </dgm:prSet>
      <dgm:spPr/>
      <dgm:t>
        <a:bodyPr/>
        <a:lstStyle/>
        <a:p>
          <a:endParaRPr lang="en-US"/>
        </a:p>
      </dgm:t>
    </dgm:pt>
    <dgm:pt modelId="{8D2DD33E-84EE-4AA6-89FB-8346F97148DF}" type="pres">
      <dgm:prSet presAssocID="{B6A235D9-A016-417A-8661-53625BCAB941}" presName="node" presStyleLbl="node1" presStyleIdx="0" presStyleCnt="2" custScaleX="28170" custScaleY="20273" custLinFactNeighborX="-198" custLinFactNeighborY="-525">
        <dgm:presLayoutVars>
          <dgm:bulletEnabled val="1"/>
        </dgm:presLayoutVars>
      </dgm:prSet>
      <dgm:spPr/>
      <dgm:t>
        <a:bodyPr/>
        <a:lstStyle/>
        <a:p>
          <a:endParaRPr lang="en-US"/>
        </a:p>
      </dgm:t>
    </dgm:pt>
    <dgm:pt modelId="{32AAD2B1-201E-483C-A789-A305A0AA7843}" type="pres">
      <dgm:prSet presAssocID="{EB5C1F22-8B0D-4599-A768-6D24D7DABAC1}" presName="sibTrans" presStyleCnt="0"/>
      <dgm:spPr/>
    </dgm:pt>
    <dgm:pt modelId="{0D689AA6-EDEC-4559-BE65-0008AE4DFA42}" type="pres">
      <dgm:prSet presAssocID="{7963D59F-E1CB-4FFA-A8F7-48BDB4DC0C28}" presName="node" presStyleLbl="node1" presStyleIdx="1" presStyleCnt="2" custScaleX="47185" custScaleY="49426" custLinFactNeighborX="-187" custLinFactNeighborY="-525">
        <dgm:presLayoutVars>
          <dgm:bulletEnabled val="1"/>
        </dgm:presLayoutVars>
      </dgm:prSet>
      <dgm:spPr/>
      <dgm:t>
        <a:bodyPr/>
        <a:lstStyle/>
        <a:p>
          <a:endParaRPr lang="en-US"/>
        </a:p>
      </dgm:t>
    </dgm:pt>
  </dgm:ptLst>
  <dgm:cxnLst>
    <dgm:cxn modelId="{C4008A72-9B21-405E-9732-CB55E961E4BC}" srcId="{0BE3D869-692C-4AC5-B798-596DE8F3FED1}" destId="{7963D59F-E1CB-4FFA-A8F7-48BDB4DC0C28}" srcOrd="1" destOrd="0" parTransId="{C0229C0E-9C4F-4528-B300-59A5186A6B2F}" sibTransId="{988817A8-63B5-4198-98B6-80FC178C088A}"/>
    <dgm:cxn modelId="{474C94D7-E47F-4841-920F-D03757A78EEE}" srcId="{0BE3D869-692C-4AC5-B798-596DE8F3FED1}" destId="{B6A235D9-A016-417A-8661-53625BCAB941}" srcOrd="0" destOrd="0" parTransId="{7532733C-E793-4A0A-B118-E218D9B12F2E}" sibTransId="{EB5C1F22-8B0D-4599-A768-6D24D7DABAC1}"/>
    <dgm:cxn modelId="{3664B654-1022-475A-A69E-152522E88810}" type="presOf" srcId="{B6A235D9-A016-417A-8661-53625BCAB941}" destId="{8D2DD33E-84EE-4AA6-89FB-8346F97148DF}" srcOrd="0" destOrd="0" presId="urn:microsoft.com/office/officeart/2005/8/layout/default"/>
    <dgm:cxn modelId="{DE1AFA81-5B6E-46FF-B2C3-DDE0467A49F1}" type="presOf" srcId="{7963D59F-E1CB-4FFA-A8F7-48BDB4DC0C28}" destId="{0D689AA6-EDEC-4559-BE65-0008AE4DFA42}" srcOrd="0" destOrd="0" presId="urn:microsoft.com/office/officeart/2005/8/layout/default"/>
    <dgm:cxn modelId="{00931798-93D2-4945-BEC7-7D30C01CAAE9}" type="presOf" srcId="{0BE3D869-692C-4AC5-B798-596DE8F3FED1}" destId="{2AC060BC-E807-4273-A99E-9AC2B356C5F5}" srcOrd="0" destOrd="0" presId="urn:microsoft.com/office/officeart/2005/8/layout/default"/>
    <dgm:cxn modelId="{461861FB-1E27-4AEE-99E5-DD4017945B82}" type="presParOf" srcId="{2AC060BC-E807-4273-A99E-9AC2B356C5F5}" destId="{8D2DD33E-84EE-4AA6-89FB-8346F97148DF}" srcOrd="0" destOrd="0" presId="urn:microsoft.com/office/officeart/2005/8/layout/default"/>
    <dgm:cxn modelId="{C273E48E-A698-4CD4-9714-DB497991275D}" type="presParOf" srcId="{2AC060BC-E807-4273-A99E-9AC2B356C5F5}" destId="{32AAD2B1-201E-483C-A789-A305A0AA7843}" srcOrd="1" destOrd="0" presId="urn:microsoft.com/office/officeart/2005/8/layout/default"/>
    <dgm:cxn modelId="{61B8BAC9-F313-4358-A8A3-455BBAF90D6C}" type="presParOf" srcId="{2AC060BC-E807-4273-A99E-9AC2B356C5F5}" destId="{0D689AA6-EDEC-4559-BE65-0008AE4DFA42}" srcOrd="2" destOrd="0" presId="urn:microsoft.com/office/officeart/2005/8/layout/defaul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A035A-1F57-490A-9486-808599B1FC21}"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694959BC-99B5-4A9A-80F5-B4F6E1C3EB4B}">
      <dgm:prSet custT="1"/>
      <dgm:spPr>
        <a:solidFill>
          <a:schemeClr val="bg1">
            <a:lumMod val="95000"/>
          </a:schemeClr>
        </a:solidFill>
        <a:effectLst>
          <a:outerShdw blurRad="50800" dist="38100" dir="5400000" algn="t" rotWithShape="0">
            <a:prstClr val="black">
              <a:alpha val="40000"/>
            </a:prstClr>
          </a:outerShdw>
        </a:effectLst>
      </dgm:spPr>
      <dgm:t>
        <a:bodyPr/>
        <a:lstStyle/>
        <a:p>
          <a:r>
            <a:rPr lang="en-US" sz="2000" b="0" i="0" dirty="0">
              <a:solidFill>
                <a:schemeClr val="bg2"/>
              </a:solidFill>
            </a:rPr>
            <a:t>Developing a more comprehensive and clear set of connections to understand how a theory of action becomes a logic model</a:t>
          </a:r>
          <a:endParaRPr lang="en-US" sz="2000" dirty="0">
            <a:solidFill>
              <a:schemeClr val="bg2"/>
            </a:solidFill>
          </a:endParaRPr>
        </a:p>
      </dgm:t>
    </dgm:pt>
    <dgm:pt modelId="{79D5F374-A6DB-420C-A9DF-1F898A2A06F2}" type="parTrans" cxnId="{9B65BCAE-042C-4B8B-81DB-330E21046916}">
      <dgm:prSet/>
      <dgm:spPr/>
      <dgm:t>
        <a:bodyPr/>
        <a:lstStyle/>
        <a:p>
          <a:endParaRPr lang="en-US" sz="1600"/>
        </a:p>
      </dgm:t>
    </dgm:pt>
    <dgm:pt modelId="{ADA863F7-47A6-4485-BCA2-0311B396096B}" type="sibTrans" cxnId="{9B65BCAE-042C-4B8B-81DB-330E21046916}">
      <dgm:prSet custT="1"/>
      <dgm:spPr>
        <a:solidFill>
          <a:schemeClr val="accent2">
            <a:alpha val="90000"/>
          </a:schemeClr>
        </a:solidFill>
      </dgm:spPr>
      <dgm:t>
        <a:bodyPr/>
        <a:lstStyle/>
        <a:p>
          <a:endParaRPr lang="en-US" sz="3200"/>
        </a:p>
      </dgm:t>
    </dgm:pt>
    <dgm:pt modelId="{0E974966-48D0-4971-84E8-072DC13C2D5D}">
      <dgm:prSet custT="1"/>
      <dgm:spPr>
        <a:solidFill>
          <a:schemeClr val="bg1">
            <a:lumMod val="95000"/>
          </a:schemeClr>
        </a:solidFill>
        <a:effectLst>
          <a:outerShdw blurRad="50800" dist="38100" dir="5400000" algn="t" rotWithShape="0">
            <a:prstClr val="black">
              <a:alpha val="40000"/>
            </a:prstClr>
          </a:outerShdw>
        </a:effectLst>
      </dgm:spPr>
      <dgm:t>
        <a:bodyPr/>
        <a:lstStyle/>
        <a:p>
          <a:r>
            <a:rPr lang="en-US" sz="2000" b="0" i="0" dirty="0">
              <a:solidFill>
                <a:schemeClr val="bg2"/>
              </a:solidFill>
            </a:rPr>
            <a:t>The logic model can then be used to define the measurement infrastructure </a:t>
          </a:r>
          <a:endParaRPr lang="en-US" sz="2000" dirty="0">
            <a:solidFill>
              <a:schemeClr val="bg2"/>
            </a:solidFill>
          </a:endParaRPr>
        </a:p>
      </dgm:t>
    </dgm:pt>
    <dgm:pt modelId="{4EE1CC23-1CF4-47AF-96D2-5A8831380C18}" type="parTrans" cxnId="{4EA5B587-2E19-4E55-8F98-1ADBFE625693}">
      <dgm:prSet/>
      <dgm:spPr/>
      <dgm:t>
        <a:bodyPr/>
        <a:lstStyle/>
        <a:p>
          <a:endParaRPr lang="en-US" sz="1600"/>
        </a:p>
      </dgm:t>
    </dgm:pt>
    <dgm:pt modelId="{60B1F94F-9D0A-49EE-9AEB-6BF8DBA0A04F}" type="sibTrans" cxnId="{4EA5B587-2E19-4E55-8F98-1ADBFE625693}">
      <dgm:prSet custT="1"/>
      <dgm:spPr>
        <a:solidFill>
          <a:schemeClr val="accent2">
            <a:alpha val="90000"/>
          </a:schemeClr>
        </a:solidFill>
      </dgm:spPr>
      <dgm:t>
        <a:bodyPr/>
        <a:lstStyle/>
        <a:p>
          <a:endParaRPr lang="en-US" sz="3200"/>
        </a:p>
      </dgm:t>
    </dgm:pt>
    <dgm:pt modelId="{38617D7B-F03F-4F50-9192-9C8ACFB55520}">
      <dgm:prSet custT="1"/>
      <dgm:spPr>
        <a:solidFill>
          <a:schemeClr val="bg1">
            <a:lumMod val="95000"/>
          </a:schemeClr>
        </a:solidFill>
        <a:effectLst>
          <a:outerShdw blurRad="50800" dist="38100" dir="5400000" algn="t" rotWithShape="0">
            <a:prstClr val="black">
              <a:alpha val="40000"/>
            </a:prstClr>
          </a:outerShdw>
        </a:effectLst>
      </dgm:spPr>
      <dgm:t>
        <a:bodyPr/>
        <a:lstStyle/>
        <a:p>
          <a:r>
            <a:rPr lang="en-US" sz="2000" b="0" i="0" dirty="0">
              <a:solidFill>
                <a:schemeClr val="bg2"/>
              </a:solidFill>
            </a:rPr>
            <a:t>Our next set of resources focus on using logic models to develop a measurement infrastructure for evaluation and continuous improvement</a:t>
          </a:r>
          <a:endParaRPr lang="en-US" sz="2000" dirty="0">
            <a:solidFill>
              <a:schemeClr val="bg2"/>
            </a:solidFill>
          </a:endParaRPr>
        </a:p>
      </dgm:t>
    </dgm:pt>
    <dgm:pt modelId="{74890BFD-7C97-49A3-BEE6-D56A98A29866}" type="parTrans" cxnId="{6178ABB3-3FDA-4221-854E-96A1AC068D0F}">
      <dgm:prSet/>
      <dgm:spPr/>
      <dgm:t>
        <a:bodyPr/>
        <a:lstStyle/>
        <a:p>
          <a:endParaRPr lang="en-US" sz="1600"/>
        </a:p>
      </dgm:t>
    </dgm:pt>
    <dgm:pt modelId="{697BEF76-0F65-49A0-BB85-2F61CDB88344}" type="sibTrans" cxnId="{6178ABB3-3FDA-4221-854E-96A1AC068D0F}">
      <dgm:prSet/>
      <dgm:spPr/>
      <dgm:t>
        <a:bodyPr/>
        <a:lstStyle/>
        <a:p>
          <a:endParaRPr lang="en-US" sz="1600"/>
        </a:p>
      </dgm:t>
    </dgm:pt>
    <dgm:pt modelId="{6939A3F5-DBA9-4670-844E-BA642461C08C}" type="pres">
      <dgm:prSet presAssocID="{96FA035A-1F57-490A-9486-808599B1FC21}" presName="outerComposite" presStyleCnt="0">
        <dgm:presLayoutVars>
          <dgm:chMax val="5"/>
          <dgm:dir/>
          <dgm:resizeHandles val="exact"/>
        </dgm:presLayoutVars>
      </dgm:prSet>
      <dgm:spPr/>
      <dgm:t>
        <a:bodyPr/>
        <a:lstStyle/>
        <a:p>
          <a:endParaRPr lang="en-US"/>
        </a:p>
      </dgm:t>
    </dgm:pt>
    <dgm:pt modelId="{AA9C6D95-905C-4F93-8C7D-D5ED2580C214}" type="pres">
      <dgm:prSet presAssocID="{96FA035A-1F57-490A-9486-808599B1FC21}" presName="dummyMaxCanvas" presStyleCnt="0">
        <dgm:presLayoutVars/>
      </dgm:prSet>
      <dgm:spPr/>
    </dgm:pt>
    <dgm:pt modelId="{90354603-050A-4CD6-B367-8D1544B00E40}" type="pres">
      <dgm:prSet presAssocID="{96FA035A-1F57-490A-9486-808599B1FC21}" presName="ThreeNodes_1" presStyleLbl="node1" presStyleIdx="0" presStyleCnt="3">
        <dgm:presLayoutVars>
          <dgm:bulletEnabled val="1"/>
        </dgm:presLayoutVars>
      </dgm:prSet>
      <dgm:spPr/>
      <dgm:t>
        <a:bodyPr/>
        <a:lstStyle/>
        <a:p>
          <a:endParaRPr lang="en-US"/>
        </a:p>
      </dgm:t>
    </dgm:pt>
    <dgm:pt modelId="{70E7B1EB-9085-4540-82B3-40B01A3F9FB1}" type="pres">
      <dgm:prSet presAssocID="{96FA035A-1F57-490A-9486-808599B1FC21}" presName="ThreeNodes_2" presStyleLbl="node1" presStyleIdx="1" presStyleCnt="3">
        <dgm:presLayoutVars>
          <dgm:bulletEnabled val="1"/>
        </dgm:presLayoutVars>
      </dgm:prSet>
      <dgm:spPr/>
      <dgm:t>
        <a:bodyPr/>
        <a:lstStyle/>
        <a:p>
          <a:endParaRPr lang="en-US"/>
        </a:p>
      </dgm:t>
    </dgm:pt>
    <dgm:pt modelId="{A8AF6FB6-3652-4FF4-AE5A-191ADCBE74A7}" type="pres">
      <dgm:prSet presAssocID="{96FA035A-1F57-490A-9486-808599B1FC21}" presName="ThreeNodes_3" presStyleLbl="node1" presStyleIdx="2" presStyleCnt="3" custScaleX="99561" custLinFactNeighborX="-208" custLinFactNeighborY="-2190">
        <dgm:presLayoutVars>
          <dgm:bulletEnabled val="1"/>
        </dgm:presLayoutVars>
      </dgm:prSet>
      <dgm:spPr/>
      <dgm:t>
        <a:bodyPr/>
        <a:lstStyle/>
        <a:p>
          <a:endParaRPr lang="en-US"/>
        </a:p>
      </dgm:t>
    </dgm:pt>
    <dgm:pt modelId="{9E8C52C0-4A5A-4C98-8A97-ABC5BEA5DA42}" type="pres">
      <dgm:prSet presAssocID="{96FA035A-1F57-490A-9486-808599B1FC21}" presName="ThreeConn_1-2" presStyleLbl="fgAccFollowNode1" presStyleIdx="0" presStyleCnt="2">
        <dgm:presLayoutVars>
          <dgm:bulletEnabled val="1"/>
        </dgm:presLayoutVars>
      </dgm:prSet>
      <dgm:spPr/>
      <dgm:t>
        <a:bodyPr/>
        <a:lstStyle/>
        <a:p>
          <a:endParaRPr lang="en-US"/>
        </a:p>
      </dgm:t>
    </dgm:pt>
    <dgm:pt modelId="{81C1918C-518C-47D3-9D1C-063A9BD07BC5}" type="pres">
      <dgm:prSet presAssocID="{96FA035A-1F57-490A-9486-808599B1FC21}" presName="ThreeConn_2-3" presStyleLbl="fgAccFollowNode1" presStyleIdx="1" presStyleCnt="2">
        <dgm:presLayoutVars>
          <dgm:bulletEnabled val="1"/>
        </dgm:presLayoutVars>
      </dgm:prSet>
      <dgm:spPr/>
      <dgm:t>
        <a:bodyPr/>
        <a:lstStyle/>
        <a:p>
          <a:endParaRPr lang="en-US"/>
        </a:p>
      </dgm:t>
    </dgm:pt>
    <dgm:pt modelId="{2122387F-C112-4168-8242-F2F840773055}" type="pres">
      <dgm:prSet presAssocID="{96FA035A-1F57-490A-9486-808599B1FC21}" presName="ThreeNodes_1_text" presStyleLbl="node1" presStyleIdx="2" presStyleCnt="3">
        <dgm:presLayoutVars>
          <dgm:bulletEnabled val="1"/>
        </dgm:presLayoutVars>
      </dgm:prSet>
      <dgm:spPr/>
      <dgm:t>
        <a:bodyPr/>
        <a:lstStyle/>
        <a:p>
          <a:endParaRPr lang="en-US"/>
        </a:p>
      </dgm:t>
    </dgm:pt>
    <dgm:pt modelId="{401C3A56-D503-4BE9-9806-357971A5EC3D}" type="pres">
      <dgm:prSet presAssocID="{96FA035A-1F57-490A-9486-808599B1FC21}" presName="ThreeNodes_2_text" presStyleLbl="node1" presStyleIdx="2" presStyleCnt="3">
        <dgm:presLayoutVars>
          <dgm:bulletEnabled val="1"/>
        </dgm:presLayoutVars>
      </dgm:prSet>
      <dgm:spPr/>
      <dgm:t>
        <a:bodyPr/>
        <a:lstStyle/>
        <a:p>
          <a:endParaRPr lang="en-US"/>
        </a:p>
      </dgm:t>
    </dgm:pt>
    <dgm:pt modelId="{23899E72-391C-4811-9549-C687AFF6B913}" type="pres">
      <dgm:prSet presAssocID="{96FA035A-1F57-490A-9486-808599B1FC21}" presName="ThreeNodes_3_text" presStyleLbl="node1" presStyleIdx="2" presStyleCnt="3">
        <dgm:presLayoutVars>
          <dgm:bulletEnabled val="1"/>
        </dgm:presLayoutVars>
      </dgm:prSet>
      <dgm:spPr/>
      <dgm:t>
        <a:bodyPr/>
        <a:lstStyle/>
        <a:p>
          <a:endParaRPr lang="en-US"/>
        </a:p>
      </dgm:t>
    </dgm:pt>
  </dgm:ptLst>
  <dgm:cxnLst>
    <dgm:cxn modelId="{6178ABB3-3FDA-4221-854E-96A1AC068D0F}" srcId="{96FA035A-1F57-490A-9486-808599B1FC21}" destId="{38617D7B-F03F-4F50-9192-9C8ACFB55520}" srcOrd="2" destOrd="0" parTransId="{74890BFD-7C97-49A3-BEE6-D56A98A29866}" sibTransId="{697BEF76-0F65-49A0-BB85-2F61CDB88344}"/>
    <dgm:cxn modelId="{17E05F65-C13B-4B19-87A1-F261F3E054B0}" type="presOf" srcId="{0E974966-48D0-4971-84E8-072DC13C2D5D}" destId="{401C3A56-D503-4BE9-9806-357971A5EC3D}" srcOrd="1" destOrd="0" presId="urn:microsoft.com/office/officeart/2005/8/layout/vProcess5"/>
    <dgm:cxn modelId="{F905B7A2-3B58-485F-B099-C86A73B85FBC}" type="presOf" srcId="{694959BC-99B5-4A9A-80F5-B4F6E1C3EB4B}" destId="{90354603-050A-4CD6-B367-8D1544B00E40}" srcOrd="0" destOrd="0" presId="urn:microsoft.com/office/officeart/2005/8/layout/vProcess5"/>
    <dgm:cxn modelId="{2703D665-04A6-46B2-8252-248797BD9BA7}" type="presOf" srcId="{96FA035A-1F57-490A-9486-808599B1FC21}" destId="{6939A3F5-DBA9-4670-844E-BA642461C08C}" srcOrd="0" destOrd="0" presId="urn:microsoft.com/office/officeart/2005/8/layout/vProcess5"/>
    <dgm:cxn modelId="{A608AC2E-9DD9-453A-9581-ACDE755FEC21}" type="presOf" srcId="{0E974966-48D0-4971-84E8-072DC13C2D5D}" destId="{70E7B1EB-9085-4540-82B3-40B01A3F9FB1}" srcOrd="0" destOrd="0" presId="urn:microsoft.com/office/officeart/2005/8/layout/vProcess5"/>
    <dgm:cxn modelId="{0AAD4507-D8FC-475B-9096-2292B3822FBC}" type="presOf" srcId="{38617D7B-F03F-4F50-9192-9C8ACFB55520}" destId="{A8AF6FB6-3652-4FF4-AE5A-191ADCBE74A7}" srcOrd="0" destOrd="0" presId="urn:microsoft.com/office/officeart/2005/8/layout/vProcess5"/>
    <dgm:cxn modelId="{4EA5B587-2E19-4E55-8F98-1ADBFE625693}" srcId="{96FA035A-1F57-490A-9486-808599B1FC21}" destId="{0E974966-48D0-4971-84E8-072DC13C2D5D}" srcOrd="1" destOrd="0" parTransId="{4EE1CC23-1CF4-47AF-96D2-5A8831380C18}" sibTransId="{60B1F94F-9D0A-49EE-9AEB-6BF8DBA0A04F}"/>
    <dgm:cxn modelId="{279A6062-8229-4C21-984C-177B53E0F409}" type="presOf" srcId="{ADA863F7-47A6-4485-BCA2-0311B396096B}" destId="{9E8C52C0-4A5A-4C98-8A97-ABC5BEA5DA42}" srcOrd="0" destOrd="0" presId="urn:microsoft.com/office/officeart/2005/8/layout/vProcess5"/>
    <dgm:cxn modelId="{2134738A-EC59-4C44-8B5A-A5F35E47E9E3}" type="presOf" srcId="{694959BC-99B5-4A9A-80F5-B4F6E1C3EB4B}" destId="{2122387F-C112-4168-8242-F2F840773055}" srcOrd="1" destOrd="0" presId="urn:microsoft.com/office/officeart/2005/8/layout/vProcess5"/>
    <dgm:cxn modelId="{575EB30B-DDC9-496B-9CB0-4389DBC72705}" type="presOf" srcId="{60B1F94F-9D0A-49EE-9AEB-6BF8DBA0A04F}" destId="{81C1918C-518C-47D3-9D1C-063A9BD07BC5}" srcOrd="0" destOrd="0" presId="urn:microsoft.com/office/officeart/2005/8/layout/vProcess5"/>
    <dgm:cxn modelId="{9B65BCAE-042C-4B8B-81DB-330E21046916}" srcId="{96FA035A-1F57-490A-9486-808599B1FC21}" destId="{694959BC-99B5-4A9A-80F5-B4F6E1C3EB4B}" srcOrd="0" destOrd="0" parTransId="{79D5F374-A6DB-420C-A9DF-1F898A2A06F2}" sibTransId="{ADA863F7-47A6-4485-BCA2-0311B396096B}"/>
    <dgm:cxn modelId="{AD609303-3398-412B-A6ED-F5B7A1F653CB}" type="presOf" srcId="{38617D7B-F03F-4F50-9192-9C8ACFB55520}" destId="{23899E72-391C-4811-9549-C687AFF6B913}" srcOrd="1" destOrd="0" presId="urn:microsoft.com/office/officeart/2005/8/layout/vProcess5"/>
    <dgm:cxn modelId="{EF97607E-8F36-4045-9BA5-6B400C069857}" type="presParOf" srcId="{6939A3F5-DBA9-4670-844E-BA642461C08C}" destId="{AA9C6D95-905C-4F93-8C7D-D5ED2580C214}" srcOrd="0" destOrd="0" presId="urn:microsoft.com/office/officeart/2005/8/layout/vProcess5"/>
    <dgm:cxn modelId="{520E1DA4-7C90-4F9C-9775-7F6965063E17}" type="presParOf" srcId="{6939A3F5-DBA9-4670-844E-BA642461C08C}" destId="{90354603-050A-4CD6-B367-8D1544B00E40}" srcOrd="1" destOrd="0" presId="urn:microsoft.com/office/officeart/2005/8/layout/vProcess5"/>
    <dgm:cxn modelId="{61F01B35-E631-4AFD-BFC4-A7B372B09EA5}" type="presParOf" srcId="{6939A3F5-DBA9-4670-844E-BA642461C08C}" destId="{70E7B1EB-9085-4540-82B3-40B01A3F9FB1}" srcOrd="2" destOrd="0" presId="urn:microsoft.com/office/officeart/2005/8/layout/vProcess5"/>
    <dgm:cxn modelId="{8D9DE53C-565B-43AD-81FE-2A76EDFEE926}" type="presParOf" srcId="{6939A3F5-DBA9-4670-844E-BA642461C08C}" destId="{A8AF6FB6-3652-4FF4-AE5A-191ADCBE74A7}" srcOrd="3" destOrd="0" presId="urn:microsoft.com/office/officeart/2005/8/layout/vProcess5"/>
    <dgm:cxn modelId="{4BEAEDFB-1314-4111-8F46-8349E9F0E9A8}" type="presParOf" srcId="{6939A3F5-DBA9-4670-844E-BA642461C08C}" destId="{9E8C52C0-4A5A-4C98-8A97-ABC5BEA5DA42}" srcOrd="4" destOrd="0" presId="urn:microsoft.com/office/officeart/2005/8/layout/vProcess5"/>
    <dgm:cxn modelId="{BA91B9D6-AAB5-4642-B812-49A080918A56}" type="presParOf" srcId="{6939A3F5-DBA9-4670-844E-BA642461C08C}" destId="{81C1918C-518C-47D3-9D1C-063A9BD07BC5}" srcOrd="5" destOrd="0" presId="urn:microsoft.com/office/officeart/2005/8/layout/vProcess5"/>
    <dgm:cxn modelId="{BAAA86A0-EABD-4FBE-B17F-B942BE3B7371}" type="presParOf" srcId="{6939A3F5-DBA9-4670-844E-BA642461C08C}" destId="{2122387F-C112-4168-8242-F2F840773055}" srcOrd="6" destOrd="0" presId="urn:microsoft.com/office/officeart/2005/8/layout/vProcess5"/>
    <dgm:cxn modelId="{5AC6BC22-810D-46C3-8046-4B2720768B30}" type="presParOf" srcId="{6939A3F5-DBA9-4670-844E-BA642461C08C}" destId="{401C3A56-D503-4BE9-9806-357971A5EC3D}" srcOrd="7" destOrd="0" presId="urn:microsoft.com/office/officeart/2005/8/layout/vProcess5"/>
    <dgm:cxn modelId="{543A279E-DEDF-418E-B5D3-DA8FFE72D0B0}" type="presParOf" srcId="{6939A3F5-DBA9-4670-844E-BA642461C08C}" destId="{23899E72-391C-4811-9549-C687AFF6B913}" srcOrd="8" destOrd="0" presId="urn:microsoft.com/office/officeart/2005/8/layout/vProcess5"/>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282C-055D-43BB-82AD-4AE245B9E47D}">
      <dsp:nvSpPr>
        <dsp:cNvPr id="0" name=""/>
        <dsp:cNvSpPr/>
      </dsp:nvSpPr>
      <dsp:spPr>
        <a:xfrm>
          <a:off x="3817" y="106526"/>
          <a:ext cx="2187331" cy="69744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a:t>Relationships</a:t>
          </a:r>
          <a:endParaRPr lang="en-US" sz="2000" b="1" kern="1200" dirty="0"/>
        </a:p>
      </dsp:txBody>
      <dsp:txXfrm>
        <a:off x="3817" y="106526"/>
        <a:ext cx="2187331" cy="697441"/>
      </dsp:txXfrm>
    </dsp:sp>
    <dsp:sp modelId="{F33A29B7-89D4-4929-B21B-03A2011EB425}">
      <dsp:nvSpPr>
        <dsp:cNvPr id="0" name=""/>
        <dsp:cNvSpPr/>
      </dsp:nvSpPr>
      <dsp:spPr>
        <a:xfrm>
          <a:off x="3817" y="803967"/>
          <a:ext cx="2187331" cy="24704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u="none" kern="1200" dirty="0"/>
            <a:t>Are outcomes clearly described? </a:t>
          </a:r>
        </a:p>
        <a:p>
          <a:pPr marL="228600" lvl="1" indent="-228600" algn="l" defTabSz="889000">
            <a:lnSpc>
              <a:spcPct val="90000"/>
            </a:lnSpc>
            <a:spcBef>
              <a:spcPct val="0"/>
            </a:spcBef>
            <a:spcAft>
              <a:spcPct val="15000"/>
            </a:spcAft>
            <a:buChar char="••"/>
          </a:pPr>
          <a:r>
            <a:rPr lang="en-US" sz="2000" b="0" u="none" kern="1200" dirty="0"/>
            <a:t>Have we identified relationships among them? </a:t>
          </a:r>
        </a:p>
      </dsp:txBody>
      <dsp:txXfrm>
        <a:off x="3817" y="803967"/>
        <a:ext cx="2187331" cy="2470499"/>
      </dsp:txXfrm>
    </dsp:sp>
    <dsp:sp modelId="{97F510F5-9CF5-4331-866B-1A04D0844EBE}">
      <dsp:nvSpPr>
        <dsp:cNvPr id="0" name=""/>
        <dsp:cNvSpPr/>
      </dsp:nvSpPr>
      <dsp:spPr>
        <a:xfrm>
          <a:off x="2462378" y="97633"/>
          <a:ext cx="2669638" cy="6974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Program Activities</a:t>
          </a:r>
        </a:p>
      </dsp:txBody>
      <dsp:txXfrm>
        <a:off x="2462378" y="97633"/>
        <a:ext cx="2669638" cy="697441"/>
      </dsp:txXfrm>
    </dsp:sp>
    <dsp:sp modelId="{73E50499-BE44-4B86-9EA9-F5F8A0942168}">
      <dsp:nvSpPr>
        <dsp:cNvPr id="0" name=""/>
        <dsp:cNvSpPr/>
      </dsp:nvSpPr>
      <dsp:spPr>
        <a:xfrm>
          <a:off x="2469629" y="803967"/>
          <a:ext cx="2654086" cy="247049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Are activities and/or strategies specific? </a:t>
          </a:r>
        </a:p>
        <a:p>
          <a:pPr marL="228600" lvl="1" indent="-228600" algn="l" defTabSz="889000">
            <a:lnSpc>
              <a:spcPct val="90000"/>
            </a:lnSpc>
            <a:spcBef>
              <a:spcPct val="0"/>
            </a:spcBef>
            <a:spcAft>
              <a:spcPct val="15000"/>
            </a:spcAft>
            <a:buChar char="••"/>
          </a:pPr>
          <a:r>
            <a:rPr lang="en-US" sz="2000" b="0" kern="1200" dirty="0"/>
            <a:t>Are they clear and measurable?</a:t>
          </a:r>
        </a:p>
      </dsp:txBody>
      <dsp:txXfrm>
        <a:off x="2469629" y="803967"/>
        <a:ext cx="2654086" cy="2470499"/>
      </dsp:txXfrm>
    </dsp:sp>
    <dsp:sp modelId="{CA43D66E-1679-4FE1-977F-1BC3AB78DC86}">
      <dsp:nvSpPr>
        <dsp:cNvPr id="0" name=""/>
        <dsp:cNvSpPr/>
      </dsp:nvSpPr>
      <dsp:spPr>
        <a:xfrm>
          <a:off x="5473240" y="106526"/>
          <a:ext cx="2187331" cy="69744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Success Conditions</a:t>
          </a:r>
        </a:p>
      </dsp:txBody>
      <dsp:txXfrm>
        <a:off x="5473240" y="106526"/>
        <a:ext cx="2187331" cy="697441"/>
      </dsp:txXfrm>
    </dsp:sp>
    <dsp:sp modelId="{7A0274FD-E574-4841-9DC1-70C39FA80633}">
      <dsp:nvSpPr>
        <dsp:cNvPr id="0" name=""/>
        <dsp:cNvSpPr/>
      </dsp:nvSpPr>
      <dsp:spPr>
        <a:xfrm>
          <a:off x="5473240" y="803967"/>
          <a:ext cx="2187331" cy="24704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What are pre-conditions for success?</a:t>
          </a:r>
        </a:p>
        <a:p>
          <a:pPr marL="228600" lvl="1" indent="-228600" algn="l" defTabSz="889000">
            <a:lnSpc>
              <a:spcPct val="90000"/>
            </a:lnSpc>
            <a:spcBef>
              <a:spcPct val="0"/>
            </a:spcBef>
            <a:spcAft>
              <a:spcPct val="15000"/>
            </a:spcAft>
            <a:buChar char="••"/>
          </a:pPr>
          <a:r>
            <a:rPr lang="en-US" sz="2000" b="0" u="none" kern="1200" dirty="0"/>
            <a:t>What resources are needed to promote these conditions? </a:t>
          </a:r>
        </a:p>
      </dsp:txBody>
      <dsp:txXfrm>
        <a:off x="5473240" y="803967"/>
        <a:ext cx="2187331" cy="2470499"/>
      </dsp:txXfrm>
    </dsp:sp>
    <dsp:sp modelId="{DEC526DC-90AA-4750-8FBA-6B66840A2B91}">
      <dsp:nvSpPr>
        <dsp:cNvPr id="0" name=""/>
        <dsp:cNvSpPr/>
      </dsp:nvSpPr>
      <dsp:spPr>
        <a:xfrm>
          <a:off x="7966798" y="106526"/>
          <a:ext cx="2187331" cy="69744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t>Assumptions</a:t>
          </a:r>
        </a:p>
      </dsp:txBody>
      <dsp:txXfrm>
        <a:off x="7966798" y="106526"/>
        <a:ext cx="2187331" cy="697441"/>
      </dsp:txXfrm>
    </dsp:sp>
    <dsp:sp modelId="{99A8BE9C-947A-44CF-8650-821C049E3199}">
      <dsp:nvSpPr>
        <dsp:cNvPr id="0" name=""/>
        <dsp:cNvSpPr/>
      </dsp:nvSpPr>
      <dsp:spPr>
        <a:xfrm>
          <a:off x="7966798" y="803967"/>
          <a:ext cx="2187331" cy="24704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u="none" kern="1200" dirty="0"/>
            <a:t>What are the underlying assumptions? </a:t>
          </a:r>
          <a:endParaRPr lang="en-US" sz="2000" b="0" kern="1200" dirty="0"/>
        </a:p>
        <a:p>
          <a:pPr marL="228600" lvl="1" indent="-228600" algn="l" defTabSz="889000">
            <a:lnSpc>
              <a:spcPct val="90000"/>
            </a:lnSpc>
            <a:spcBef>
              <a:spcPct val="0"/>
            </a:spcBef>
            <a:spcAft>
              <a:spcPct val="15000"/>
            </a:spcAft>
            <a:buChar char="••"/>
          </a:pPr>
          <a:r>
            <a:rPr lang="en-US" sz="2000" b="0" kern="1200" dirty="0"/>
            <a:t>What information helps the theory make sense?</a:t>
          </a:r>
        </a:p>
      </dsp:txBody>
      <dsp:txXfrm>
        <a:off x="7966798" y="803967"/>
        <a:ext cx="2187331" cy="2470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9F3CF-E9EC-401E-8F23-E753AA0CCE73}">
      <dsp:nvSpPr>
        <dsp:cNvPr id="0" name=""/>
        <dsp:cNvSpPr/>
      </dsp:nvSpPr>
      <dsp:spPr>
        <a:xfrm>
          <a:off x="0" y="3659"/>
          <a:ext cx="10036174" cy="801639"/>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6C866021-47DE-4489-939F-C281AC3627D1}">
      <dsp:nvSpPr>
        <dsp:cNvPr id="0" name=""/>
        <dsp:cNvSpPr/>
      </dsp:nvSpPr>
      <dsp:spPr>
        <a:xfrm>
          <a:off x="211701" y="153019"/>
          <a:ext cx="502920" cy="5029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73C074-88FB-4511-A075-3C9245235F34}">
      <dsp:nvSpPr>
        <dsp:cNvPr id="0" name=""/>
        <dsp:cNvSpPr/>
      </dsp:nvSpPr>
      <dsp:spPr>
        <a:xfrm>
          <a:off x="926324" y="3659"/>
          <a:ext cx="9081792" cy="85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43" tIns="90143" rIns="90143" bIns="90143" numCol="1" spcCol="1270" anchor="ctr" anchorCtr="0">
          <a:noAutofit/>
        </a:bodyPr>
        <a:lstStyle/>
        <a:p>
          <a:pPr lvl="0" algn="l" defTabSz="1066800">
            <a:lnSpc>
              <a:spcPct val="100000"/>
            </a:lnSpc>
            <a:spcBef>
              <a:spcPct val="0"/>
            </a:spcBef>
            <a:spcAft>
              <a:spcPct val="35000"/>
            </a:spcAft>
          </a:pPr>
          <a:r>
            <a:rPr lang="en-US" sz="2400" b="0" i="0" kern="1200" dirty="0"/>
            <a:t>Operationalizes the theory so that it is measurable</a:t>
          </a:r>
          <a:endParaRPr lang="en-US" sz="2400" kern="1200" dirty="0"/>
        </a:p>
      </dsp:txBody>
      <dsp:txXfrm>
        <a:off x="926324" y="3659"/>
        <a:ext cx="9081792" cy="851741"/>
      </dsp:txXfrm>
    </dsp:sp>
    <dsp:sp modelId="{764504B4-33DB-4693-9BBA-DF7BDC8AD28A}">
      <dsp:nvSpPr>
        <dsp:cNvPr id="0" name=""/>
        <dsp:cNvSpPr/>
      </dsp:nvSpPr>
      <dsp:spPr>
        <a:xfrm>
          <a:off x="0" y="1068336"/>
          <a:ext cx="10036174" cy="801639"/>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197170BB-6877-4442-A64A-724FEFEBDBF7}">
      <dsp:nvSpPr>
        <dsp:cNvPr id="0" name=""/>
        <dsp:cNvSpPr/>
      </dsp:nvSpPr>
      <dsp:spPr>
        <a:xfrm>
          <a:off x="211701" y="1217696"/>
          <a:ext cx="502920" cy="5029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2AF976-991B-4127-84D1-257CCA5B23C2}">
      <dsp:nvSpPr>
        <dsp:cNvPr id="0" name=""/>
        <dsp:cNvSpPr/>
      </dsp:nvSpPr>
      <dsp:spPr>
        <a:xfrm>
          <a:off x="926324" y="1068336"/>
          <a:ext cx="9081792" cy="85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43" tIns="90143" rIns="90143" bIns="90143" numCol="1" spcCol="1270" anchor="ctr" anchorCtr="0">
          <a:noAutofit/>
        </a:bodyPr>
        <a:lstStyle/>
        <a:p>
          <a:pPr lvl="0" algn="l" defTabSz="1066800">
            <a:lnSpc>
              <a:spcPct val="100000"/>
            </a:lnSpc>
            <a:spcBef>
              <a:spcPct val="0"/>
            </a:spcBef>
            <a:spcAft>
              <a:spcPct val="35000"/>
            </a:spcAft>
          </a:pPr>
          <a:r>
            <a:rPr lang="en-US" sz="2400" b="0" i="0" kern="1200" dirty="0"/>
            <a:t>Specifies resources, inputs, activities, outputs, and outcomes </a:t>
          </a:r>
          <a:endParaRPr lang="en-US" sz="2400" kern="1200" dirty="0"/>
        </a:p>
      </dsp:txBody>
      <dsp:txXfrm>
        <a:off x="926324" y="1068336"/>
        <a:ext cx="9081792" cy="851741"/>
      </dsp:txXfrm>
    </dsp:sp>
    <dsp:sp modelId="{0BCC132F-13BC-4538-BAA1-0BFFA6DEC92E}">
      <dsp:nvSpPr>
        <dsp:cNvPr id="0" name=""/>
        <dsp:cNvSpPr/>
      </dsp:nvSpPr>
      <dsp:spPr>
        <a:xfrm>
          <a:off x="0" y="2133013"/>
          <a:ext cx="10036174" cy="801639"/>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02287E13-8DB6-47B5-AC6A-C844AFD6794B}">
      <dsp:nvSpPr>
        <dsp:cNvPr id="0" name=""/>
        <dsp:cNvSpPr/>
      </dsp:nvSpPr>
      <dsp:spPr>
        <a:xfrm>
          <a:off x="211701" y="2282373"/>
          <a:ext cx="502920" cy="5029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BE633-FD69-4A7F-8B5D-781936A0A402}">
      <dsp:nvSpPr>
        <dsp:cNvPr id="0" name=""/>
        <dsp:cNvSpPr/>
      </dsp:nvSpPr>
      <dsp:spPr>
        <a:xfrm>
          <a:off x="926324" y="2133013"/>
          <a:ext cx="9081792" cy="85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43" tIns="90143" rIns="90143" bIns="90143" numCol="1" spcCol="1270" anchor="ctr" anchorCtr="0">
          <a:noAutofit/>
        </a:bodyPr>
        <a:lstStyle/>
        <a:p>
          <a:pPr lvl="0" algn="l" defTabSz="1066800">
            <a:lnSpc>
              <a:spcPct val="100000"/>
            </a:lnSpc>
            <a:spcBef>
              <a:spcPct val="0"/>
            </a:spcBef>
            <a:spcAft>
              <a:spcPct val="35000"/>
            </a:spcAft>
          </a:pPr>
          <a:r>
            <a:rPr lang="en-US" sz="2400" b="0" i="0" kern="1200" dirty="0"/>
            <a:t>Informs a robust measurement infrastructure   </a:t>
          </a:r>
          <a:endParaRPr lang="en-US" sz="2400" kern="1200" dirty="0"/>
        </a:p>
      </dsp:txBody>
      <dsp:txXfrm>
        <a:off x="926324" y="2133013"/>
        <a:ext cx="9081792" cy="851741"/>
      </dsp:txXfrm>
    </dsp:sp>
    <dsp:sp modelId="{E7D132FE-811B-4B95-A166-17122705E5E4}">
      <dsp:nvSpPr>
        <dsp:cNvPr id="0" name=""/>
        <dsp:cNvSpPr/>
      </dsp:nvSpPr>
      <dsp:spPr>
        <a:xfrm>
          <a:off x="0" y="3197690"/>
          <a:ext cx="10036174" cy="801639"/>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E98FCAEA-9C5B-421E-B33A-07600B2FDD0D}">
      <dsp:nvSpPr>
        <dsp:cNvPr id="0" name=""/>
        <dsp:cNvSpPr/>
      </dsp:nvSpPr>
      <dsp:spPr>
        <a:xfrm>
          <a:off x="226730" y="3347050"/>
          <a:ext cx="473337" cy="5029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DDF6D2-6FA8-4B03-93C3-9E28AA5B783C}">
      <dsp:nvSpPr>
        <dsp:cNvPr id="0" name=""/>
        <dsp:cNvSpPr/>
      </dsp:nvSpPr>
      <dsp:spPr>
        <a:xfrm>
          <a:off x="926798" y="3197690"/>
          <a:ext cx="9051450" cy="85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43" tIns="90143" rIns="90143" bIns="90143" numCol="1" spcCol="1270" anchor="ctr" anchorCtr="0">
          <a:noAutofit/>
        </a:bodyPr>
        <a:lstStyle/>
        <a:p>
          <a:pPr lvl="0" algn="l" defTabSz="1066800">
            <a:lnSpc>
              <a:spcPct val="100000"/>
            </a:lnSpc>
            <a:spcBef>
              <a:spcPct val="0"/>
            </a:spcBef>
            <a:spcAft>
              <a:spcPct val="35000"/>
            </a:spcAft>
          </a:pPr>
          <a:r>
            <a:rPr lang="en-US" sz="2400" b="0" i="0" kern="1200" dirty="0"/>
            <a:t>Generally (and foundationally) clarifies connections and assumptions in order to support high-quality implementation </a:t>
          </a:r>
          <a:endParaRPr lang="en-US" sz="2400" kern="1200" dirty="0"/>
        </a:p>
      </dsp:txBody>
      <dsp:txXfrm>
        <a:off x="926798" y="3197690"/>
        <a:ext cx="9051450" cy="851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DD33E-84EE-4AA6-89FB-8346F97148DF}">
      <dsp:nvSpPr>
        <dsp:cNvPr id="0" name=""/>
        <dsp:cNvSpPr/>
      </dsp:nvSpPr>
      <dsp:spPr>
        <a:xfrm>
          <a:off x="721892" y="1454634"/>
          <a:ext cx="2854336" cy="12325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a:t>Create a </a:t>
          </a:r>
          <a:br>
            <a:rPr lang="en-US" sz="2400" kern="1200" dirty="0"/>
          </a:br>
          <a:r>
            <a:rPr lang="en-US" sz="2400" kern="1200" dirty="0"/>
            <a:t>Logic Model</a:t>
          </a:r>
        </a:p>
      </dsp:txBody>
      <dsp:txXfrm>
        <a:off x="721892" y="1454634"/>
        <a:ext cx="2854336" cy="1232502"/>
      </dsp:txXfrm>
    </dsp:sp>
    <dsp:sp modelId="{0D689AA6-EDEC-4559-BE65-0008AE4DFA42}">
      <dsp:nvSpPr>
        <dsp:cNvPr id="0" name=""/>
        <dsp:cNvSpPr/>
      </dsp:nvSpPr>
      <dsp:spPr>
        <a:xfrm>
          <a:off x="4590598" y="568452"/>
          <a:ext cx="4781039" cy="300486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kern="1200" dirty="0">
              <a:solidFill>
                <a:schemeClr val="accent6"/>
              </a:solidFill>
            </a:rPr>
            <a:t>The logic model operationalizes </a:t>
          </a:r>
          <a:br>
            <a:rPr lang="en-US" sz="2400" kern="1200" dirty="0">
              <a:solidFill>
                <a:schemeClr val="accent6"/>
              </a:solidFill>
            </a:rPr>
          </a:br>
          <a:r>
            <a:rPr lang="en-US" sz="2400" kern="1200" dirty="0">
              <a:solidFill>
                <a:schemeClr val="accent6"/>
              </a:solidFill>
            </a:rPr>
            <a:t>the theory of action so that </a:t>
          </a:r>
          <a:br>
            <a:rPr lang="en-US" sz="2400" kern="1200" dirty="0">
              <a:solidFill>
                <a:schemeClr val="accent6"/>
              </a:solidFill>
            </a:rPr>
          </a:br>
          <a:r>
            <a:rPr lang="en-US" sz="2400" kern="1200" dirty="0">
              <a:solidFill>
                <a:schemeClr val="accent6"/>
              </a:solidFill>
            </a:rPr>
            <a:t>it becomes measurable!</a:t>
          </a:r>
        </a:p>
      </dsp:txBody>
      <dsp:txXfrm>
        <a:off x="4590598" y="568452"/>
        <a:ext cx="4781039" cy="3004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4603-050A-4CD6-B367-8D1544B00E40}">
      <dsp:nvSpPr>
        <dsp:cNvPr id="0" name=""/>
        <dsp:cNvSpPr/>
      </dsp:nvSpPr>
      <dsp:spPr>
        <a:xfrm>
          <a:off x="0" y="0"/>
          <a:ext cx="8530747" cy="121592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solidFill>
                <a:schemeClr val="bg2"/>
              </a:solidFill>
            </a:rPr>
            <a:t>Developing a more comprehensive and clear set of connections to understand how a theory of action becomes a logic model</a:t>
          </a:r>
          <a:endParaRPr lang="en-US" sz="2000" kern="1200" dirty="0">
            <a:solidFill>
              <a:schemeClr val="bg2"/>
            </a:solidFill>
          </a:endParaRPr>
        </a:p>
      </dsp:txBody>
      <dsp:txXfrm>
        <a:off x="35613" y="35613"/>
        <a:ext cx="7218667" cy="1144701"/>
      </dsp:txXfrm>
    </dsp:sp>
    <dsp:sp modelId="{70E7B1EB-9085-4540-82B3-40B01A3F9FB1}">
      <dsp:nvSpPr>
        <dsp:cNvPr id="0" name=""/>
        <dsp:cNvSpPr/>
      </dsp:nvSpPr>
      <dsp:spPr>
        <a:xfrm>
          <a:off x="752713" y="1418582"/>
          <a:ext cx="8530747" cy="121592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solidFill>
                <a:schemeClr val="bg2"/>
              </a:solidFill>
            </a:rPr>
            <a:t>The logic model can then be used to define the measurement infrastructure </a:t>
          </a:r>
          <a:endParaRPr lang="en-US" sz="2000" kern="1200" dirty="0">
            <a:solidFill>
              <a:schemeClr val="bg2"/>
            </a:solidFill>
          </a:endParaRPr>
        </a:p>
      </dsp:txBody>
      <dsp:txXfrm>
        <a:off x="788326" y="1454195"/>
        <a:ext cx="6916455" cy="1144701"/>
      </dsp:txXfrm>
    </dsp:sp>
    <dsp:sp modelId="{A8AF6FB6-3652-4FF4-AE5A-191ADCBE74A7}">
      <dsp:nvSpPr>
        <dsp:cNvPr id="0" name=""/>
        <dsp:cNvSpPr/>
      </dsp:nvSpPr>
      <dsp:spPr>
        <a:xfrm>
          <a:off x="1506407" y="2810535"/>
          <a:ext cx="8493297" cy="121592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a:solidFill>
                <a:schemeClr val="bg2"/>
              </a:solidFill>
            </a:rPr>
            <a:t>Our next set of resources focus on using logic models to develop a measurement infrastructure for evaluation and continuous improvement</a:t>
          </a:r>
          <a:endParaRPr lang="en-US" sz="2000" kern="1200" dirty="0">
            <a:solidFill>
              <a:schemeClr val="bg2"/>
            </a:solidFill>
          </a:endParaRPr>
        </a:p>
      </dsp:txBody>
      <dsp:txXfrm>
        <a:off x="1542020" y="2846148"/>
        <a:ext cx="6885779" cy="1144701"/>
      </dsp:txXfrm>
    </dsp:sp>
    <dsp:sp modelId="{9E8C52C0-4A5A-4C98-8A97-ABC5BEA5DA42}">
      <dsp:nvSpPr>
        <dsp:cNvPr id="0" name=""/>
        <dsp:cNvSpPr/>
      </dsp:nvSpPr>
      <dsp:spPr>
        <a:xfrm>
          <a:off x="7740394" y="922078"/>
          <a:ext cx="790352" cy="790352"/>
        </a:xfrm>
        <a:prstGeom prst="downArrow">
          <a:avLst>
            <a:gd name="adj1" fmla="val 55000"/>
            <a:gd name="adj2" fmla="val 45000"/>
          </a:avLst>
        </a:prstGeom>
        <a:solidFill>
          <a:schemeClr val="accent2">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7918223" y="922078"/>
        <a:ext cx="434694" cy="594740"/>
      </dsp:txXfrm>
    </dsp:sp>
    <dsp:sp modelId="{81C1918C-518C-47D3-9D1C-063A9BD07BC5}">
      <dsp:nvSpPr>
        <dsp:cNvPr id="0" name=""/>
        <dsp:cNvSpPr/>
      </dsp:nvSpPr>
      <dsp:spPr>
        <a:xfrm>
          <a:off x="8493108" y="2332554"/>
          <a:ext cx="790352" cy="790352"/>
        </a:xfrm>
        <a:prstGeom prst="downArrow">
          <a:avLst>
            <a:gd name="adj1" fmla="val 55000"/>
            <a:gd name="adj2" fmla="val 45000"/>
          </a:avLst>
        </a:prstGeom>
        <a:solidFill>
          <a:schemeClr val="accent2">
            <a:alpha val="9000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8670937" y="2332554"/>
        <a:ext cx="434694" cy="5947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52832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6905625" y="0"/>
            <a:ext cx="52832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52832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8557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033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use a lot of different terms when referencing theories of action. You may have heard terms like theories of change, theories of improvement, logic models, and driver diagrams. These terms are sometimes used interchangeably because their definitions overlap and the differences in some of these terms are really a matter of nuance or may even depend on the field in which you were trained.</a:t>
            </a:r>
          </a:p>
          <a:p>
            <a:endParaRPr lang="en-US" dirty="0"/>
          </a:p>
          <a:p>
            <a:r>
              <a:rPr lang="en-US" dirty="0"/>
              <a:t>For that reason, we distinguish here between theory of action, logic models, and implementation plans. From one point of view, you can think of these terms as running along a continuum from less to more detailed plans. And that may explain, at least in part, why the difference between a theory of action and logic model is not always crystal clear.  </a:t>
            </a:r>
          </a:p>
          <a:p>
            <a:endParaRPr lang="en-US" dirty="0"/>
          </a:p>
          <a:p>
            <a:r>
              <a:rPr lang="en-US" dirty="0"/>
              <a:t>The theory of action casts a wide view of the program.</a:t>
            </a:r>
          </a:p>
          <a:p>
            <a:endParaRPr lang="en-US" dirty="0"/>
          </a:p>
          <a:p>
            <a:r>
              <a:rPr lang="en-US" dirty="0"/>
              <a:t>The logic model operationalizes the theory by describing what happens first, second, third, and so on, in order to achieve outcomes. It specifies the resources, activities, outputs, and outcomes that comprise a particular hypothesis. It also creates a causal chain to link activities and their requisite outputs which, in turn, should influence a specific set of outcomes. Logic models are important resources for evaluators because the added specificity allows the evaluator to connect specific tools to examine the implementation process and investigate for whom, how, and under what conditions a program works as designed.</a:t>
            </a:r>
          </a:p>
          <a:p>
            <a:endParaRPr lang="en-US" dirty="0"/>
          </a:p>
          <a:p>
            <a:r>
              <a:rPr lang="en-US" dirty="0"/>
              <a:t>The implementation plan builds on the logic model by getting even more specific. It lays out the plans that each department, and people within a department, must do to implement the logic model. It can be used to assign tasks, inform timelines, and assign ownership to specific aspects of the implementation process.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A00F762-16AC-F740-B6E0-482D889C36A6}" type="slidenum">
              <a:rPr lang="en-US" smtClean="0"/>
              <a:t>10</a:t>
            </a:fld>
            <a:endParaRPr lang="en-US" dirty="0"/>
          </a:p>
        </p:txBody>
      </p:sp>
    </p:spTree>
    <p:extLst>
      <p:ext uri="{BB962C8B-B14F-4D97-AF65-F5344CB8AC3E}">
        <p14:creationId xmlns:p14="http://schemas.microsoft.com/office/powerpoint/2010/main" val="150302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key difference between logic models and theories of action is that logic models utilize a specific and standardized format, specifying resources, inputs or activities, outputs, and outcomes. Additionally, logic models organize a theory of action into a sequential model that supports measurement and evaluation. </a:t>
            </a:r>
          </a:p>
          <a:p>
            <a:endParaRPr lang="en-US" dirty="0"/>
          </a:p>
          <a:p>
            <a:r>
              <a:rPr lang="en-US" dirty="0"/>
              <a:t>For more information, see the following resources:</a:t>
            </a:r>
          </a:p>
          <a:p>
            <a:endParaRPr lang="en-US" dirty="0"/>
          </a:p>
          <a:p>
            <a:r>
              <a:rPr lang="en-US" dirty="0"/>
              <a:t>W.K Kellogg Foundation. (2004). Logic model development guide. Battle Creek, MI: Author. This guide can be downloaded at https://www.aacu.org/sites/default/files/LogicModel.pdf</a:t>
            </a:r>
          </a:p>
          <a:p>
            <a:endParaRPr lang="en-US" dirty="0"/>
          </a:p>
          <a:p>
            <a:r>
              <a:rPr lang="en-US" dirty="0" err="1"/>
              <a:t>Shakman</a:t>
            </a:r>
            <a:r>
              <a:rPr lang="en-US" dirty="0"/>
              <a:t>, K., &amp; Rodriguez, S.M. (2015). Logic models for program design, implementation, and evaluation: Workshop toolkit (REL 2015–057). Washington, DC: U.S. Department of Education, Institute of Education Sciences, National Center for Education Evaluation and Regional Assistance, Regional Educational Laboratory Northeast &amp; Islands. Retrieved from http://ies.ed.gov/ncee/edlabs.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99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Definitions of logic model elements were adapted based on W.K Kellogg Foundation. (2004). Logic model development guide. Battle Creek, MI: Author. This guide can be downloaded at https://www.aacu.org/sites/default/files/LogicModel.pdf</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839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simple example. The theory of action provides a general sense of our if-then relationship.</a:t>
            </a:r>
            <a:r>
              <a:rPr lang="en-US" baseline="0" dirty="0"/>
              <a:t> But a theory of action doesn’t help you understand the actual “how” of meeting our goal. Let’s take a look at how we move from a theory of action to a logic model, which helps us better understand the connections between components of our theory of action.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231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Here you can see that all things are pointing to one goal. We have inputs, outputs, and outcomes. Inputs are those things that are necessary to fight the fire. The outputs are measurable results of the act of fighting the fire. The short-term outcomes are evidence of our activity of fighting the fire. If we have the inputs in place, and we see evidence of the outputs, we can monitor whether we meet our short-term outcome. If we meet our short-term outcomes, then we have extinguished the fire.</a:t>
            </a:r>
          </a:p>
          <a:p>
            <a:endParaRPr lang="en-US" baseline="0" dirty="0"/>
          </a:p>
          <a:p>
            <a:r>
              <a:rPr lang="en-US" baseline="0" dirty="0"/>
              <a:t>In education, our problems may seem less life or death, but are often much more complicated, involving many more stakeholder groups, many more perspectives, and strategies that require far more investment and effort. </a:t>
            </a:r>
          </a:p>
          <a:p>
            <a:endParaRPr lang="en-US" baseline="0" dirty="0"/>
          </a:p>
          <a:p>
            <a:r>
              <a:rPr lang="en-US" baseline="0" dirty="0"/>
              <a:t>Let’s take a look at an example that’s a little closer to home, educationally speaking.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909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This brings us to an</a:t>
            </a:r>
            <a:r>
              <a:rPr lang="en-US" baseline="0" dirty="0"/>
              <a:t> educationally relevant theory of action</a:t>
            </a:r>
            <a:r>
              <a:rPr lang="en-US" dirty="0"/>
              <a:t>. This example was pulled from one state department’s consolidated plan. We will walk through how to expand on this theory of action and show how it maps to the desired outcomes through actions made evident in the creation of a logic model. But first, we are going to organize this as a theory of action with hypothesized</a:t>
            </a:r>
            <a:r>
              <a:rPr lang="en-US" baseline="0" dirty="0"/>
              <a:t> links and assumptions.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17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more detailed theory of action, which</a:t>
            </a:r>
            <a:r>
              <a:rPr lang="en-US" sz="1200" baseline="0" dirty="0"/>
              <a:t> </a:t>
            </a:r>
            <a:r>
              <a:rPr lang="en-US" sz="1200" dirty="0"/>
              <a:t>illustrates how a state can support school improvement through a mapping system. In</a:t>
            </a:r>
            <a:r>
              <a:rPr lang="en-US" sz="1200" baseline="0" dirty="0"/>
              <a:t> order to translate this into a logic model, we need to be more explicit with naming our resources, inputs, outputs, and outcomes. Our next view brings up the more direct labels. </a:t>
            </a:r>
          </a:p>
          <a:p>
            <a:endParaRPr lang="en-US" sz="1200" baseline="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982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you can see how we’ve applied the labeling</a:t>
            </a:r>
            <a:r>
              <a:rPr lang="en-US" sz="1200" baseline="0" dirty="0"/>
              <a:t> of resources and inputs, outputs, and outcomes to our theory of action. We are now getting to the point of developing a logic model. </a:t>
            </a:r>
          </a:p>
          <a:p>
            <a:endParaRPr lang="en-US" sz="1200" baseline="0" dirty="0"/>
          </a:p>
          <a:p>
            <a:r>
              <a:rPr lang="en-US" sz="1200" baseline="0" dirty="0"/>
              <a:t>We are not yet at the logic model though, since many of these elements are still not specific enough to be systematically observed and measured.</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98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previous slide organizes the theory into a sequential process that facilitates the development of a logic model. The logic model should operationalize the high-level theory into more concrete and measurable resources, activities, outputs, and outcomes that are clearly defined and can be observed and measured.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846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represents a more detailed version of the former theory of action. Although I won’t go through each step in this, please note that each of these boxes can be supported</a:t>
            </a:r>
            <a:r>
              <a:rPr lang="en-US" sz="1200" baseline="0" dirty="0"/>
              <a:t> by multiple logic models. There is a lot going on here! But it is indicative of the interconnected nature of programs and how there are many paths to get to the same outcome, often with synergistic effects. </a:t>
            </a:r>
          </a:p>
          <a:p>
            <a:endParaRPr lang="en-US" sz="1200" b="1" baseline="0" dirty="0"/>
          </a:p>
          <a:p>
            <a:r>
              <a:rPr lang="en-US" sz="1200" b="1" baseline="0" dirty="0"/>
              <a:t>EXTRA NOTES TO EXPLAIN THIS SAMPLE LOGIC MODEL</a:t>
            </a:r>
          </a:p>
          <a:p>
            <a:pPr>
              <a:buFont typeface="Arial" panose="020B0604020202020204" pitchFamily="34" charset="0"/>
              <a:buChar char="•"/>
            </a:pPr>
            <a:r>
              <a:rPr lang="en-US" sz="1200" dirty="0"/>
              <a:t>To support integration of curriculum, instruction,</a:t>
            </a:r>
            <a:r>
              <a:rPr lang="en-US" sz="1200" baseline="0" dirty="0"/>
              <a:t> and assessment (</a:t>
            </a:r>
            <a:r>
              <a:rPr lang="en-US" sz="1200" dirty="0"/>
              <a:t>CIA), states can create …</a:t>
            </a:r>
          </a:p>
          <a:p>
            <a:pPr>
              <a:buFont typeface="Arial" panose="020B0604020202020204" pitchFamily="34" charset="0"/>
              <a:buChar char="•"/>
            </a:pPr>
            <a:r>
              <a:rPr lang="en-US" sz="1200" dirty="0"/>
              <a:t>To build capacity for accountability and school improvement, states can provide communication and training on Every Student Succeeds Act (ESSA) requirements, state identification procedures, and supports; equitable resource distribution models to ensure equitable resources across schools; tiered supports …</a:t>
            </a:r>
          </a:p>
          <a:p>
            <a:pPr>
              <a:buFont typeface="Arial" panose="020B0604020202020204" pitchFamily="34" charset="0"/>
              <a:buChar char="•"/>
            </a:pPr>
            <a:r>
              <a:rPr lang="en-US" sz="1200" dirty="0"/>
              <a:t>To support assessment for learning, states can create and disseminate assessment literacy professional development (PD), application, and use of statewide assessments within a balanced system</a:t>
            </a:r>
          </a:p>
          <a:p>
            <a:endParaRPr lang="en-US" sz="1200" dirty="0"/>
          </a:p>
          <a:p>
            <a:r>
              <a:rPr lang="en-US" sz="1200" dirty="0"/>
              <a:t>When developing a theory of action, states begin by articulating and agreeing on a basic set of </a:t>
            </a:r>
            <a:r>
              <a:rPr lang="en-US" sz="1200" b="1" dirty="0"/>
              <a:t>beliefs about how students learn</a:t>
            </a:r>
            <a:r>
              <a:rPr lang="en-US" sz="1200" dirty="0"/>
              <a:t>. These beliefs inform the development of </a:t>
            </a:r>
            <a:r>
              <a:rPr lang="en-US" sz="1200" b="1" dirty="0"/>
              <a:t>standards and learning models, </a:t>
            </a:r>
            <a:r>
              <a:rPr lang="en-US" sz="1200" dirty="0"/>
              <a:t>which serve as the foundation for understanding how students learn content and skills; how these skills build upon one another over time; and how curriculum, instruction, and assessment should support development of content knowledge and skills over time. As society changes, our emphasis on the types of content and skills that are most important will change. A consistently implemented and clearly communicated standards review and adoption process can ensure that standards reflect key learning goals and the models that support them.</a:t>
            </a:r>
          </a:p>
          <a:p>
            <a:endParaRPr lang="en-US" sz="1200" dirty="0"/>
          </a:p>
          <a:p>
            <a:r>
              <a:rPr lang="en-US" sz="1200" dirty="0"/>
              <a:t>The model of learning should support the selection and adoption of a </a:t>
            </a:r>
            <a:r>
              <a:rPr lang="en-US" sz="1200" b="1" dirty="0"/>
              <a:t>comprehensive statewide system of assessments</a:t>
            </a:r>
            <a:r>
              <a:rPr lang="en-US" sz="1200" dirty="0"/>
              <a:t> that align with curriculum resources, instructional resources and strategies, and the learning model they collectively support. Additionally, the model of learning should guide the state’s development of resources and supports for local education agencies (LEAs). It starts with resources that support a fully </a:t>
            </a:r>
            <a:r>
              <a:rPr lang="en-US" sz="1200" b="1" dirty="0"/>
              <a:t>integrated system of curriculum, instruction, and assessment. </a:t>
            </a:r>
            <a:r>
              <a:rPr lang="en-US" sz="1200" dirty="0"/>
              <a:t>These resources include …</a:t>
            </a:r>
          </a:p>
          <a:p>
            <a:endParaRPr lang="en-US" sz="1200" dirty="0"/>
          </a:p>
          <a:p>
            <a:r>
              <a:rPr lang="en-US" sz="1200" dirty="0"/>
              <a:t>The statewide system of assessment is administered statewide, collected, and stored in a </a:t>
            </a:r>
            <a:r>
              <a:rPr lang="en-US" sz="1200" b="1" dirty="0"/>
              <a:t>state longitudinal data system (SLDS). </a:t>
            </a:r>
            <a:r>
              <a:rPr lang="en-US" sz="1200" b="0" dirty="0"/>
              <a:t>The SLDS captures assessment data and other indicators of opportunity and learning, which are critical for supporting, monitoring, and evaluating performance of the state’s educational system over time. Important indicators of educational progress are often controlled by different agencies and departments within the state government, making it difficult for any one department to access the full array of data and information they may need. To facilitate a secure, valid, and reliable data sharing process, agencies must develop and implement a shared set of policies and common procedures to direct data collection, sharing, reporting, and governance.  </a:t>
            </a:r>
          </a:p>
          <a:p>
            <a:endParaRPr lang="en-US" sz="1200" b="0" dirty="0"/>
          </a:p>
          <a:p>
            <a:pPr marL="0" indent="0">
              <a:buFont typeface="Arial" panose="020B0604020202020204" pitchFamily="34" charset="0"/>
              <a:buNone/>
            </a:pPr>
            <a:r>
              <a:rPr lang="en-US" sz="1200" b="0" dirty="0"/>
              <a:t>Once in place, the state department of education can use the SLDS to design and generate a comprehensive set of </a:t>
            </a:r>
            <a:r>
              <a:rPr lang="en-US" sz="1200" b="1" dirty="0"/>
              <a:t>state data reports to address a variety of purposes </a:t>
            </a:r>
            <a:r>
              <a:rPr lang="en-US" sz="1200" b="0" dirty="0"/>
              <a:t>for multiple stakeholder groups.</a:t>
            </a:r>
          </a:p>
          <a:p>
            <a:pPr marL="171450" indent="-171450">
              <a:buFont typeface="Arial" panose="020B0604020202020204" pitchFamily="34" charset="0"/>
              <a:buChar char="•"/>
            </a:pPr>
            <a:r>
              <a:rPr lang="en-US" sz="1200" b="0" dirty="0"/>
              <a:t>The department can use reports to communicate individual, classroom, school, and district performance and progress to the </a:t>
            </a:r>
            <a:r>
              <a:rPr lang="en-US" sz="1200" b="1" dirty="0"/>
              <a:t>community, local board of education (BOE), parents, and students</a:t>
            </a:r>
            <a:r>
              <a:rPr lang="en-US" sz="1200" b="0" dirty="0"/>
              <a:t> at key time points. </a:t>
            </a:r>
          </a:p>
          <a:p>
            <a:pPr marL="171450" indent="-171450">
              <a:buFont typeface="Arial" panose="020B0604020202020204" pitchFamily="34" charset="0"/>
              <a:buChar char="•"/>
            </a:pPr>
            <a:r>
              <a:rPr lang="en-US" sz="1200" b="0" dirty="0"/>
              <a:t>State personnel can use data reports to </a:t>
            </a:r>
            <a:r>
              <a:rPr lang="en-US" sz="1200" b="1" dirty="0"/>
              <a:t>support equitable accountability, school improvement, and evaluation services.</a:t>
            </a:r>
            <a:r>
              <a:rPr lang="en-US" sz="1200" b="0" dirty="0"/>
              <a:t> For instance, state departments can use reports to revise their ESSA plans, examine equitable distribution of resources, identify Comprehensive Support and Improvement/Targeted</a:t>
            </a:r>
            <a:r>
              <a:rPr lang="en-US" sz="1200" b="0" baseline="0" dirty="0"/>
              <a:t> </a:t>
            </a:r>
            <a:r>
              <a:rPr lang="en-US" sz="1200" b="0" dirty="0"/>
              <a:t>Support and Improvement (CSI/TSI) schools, monitor performance, deploy tiered supports for school improvement, evaluate policy, and evaluate the state-level multi-tiered system of supports (MTSS).</a:t>
            </a:r>
          </a:p>
          <a:p>
            <a:pPr marL="171450" indent="-171450">
              <a:buFont typeface="Arial" panose="020B0604020202020204" pitchFamily="34" charset="0"/>
              <a:buChar char="•"/>
            </a:pPr>
            <a:r>
              <a:rPr lang="en-US" sz="1200" b="1" dirty="0"/>
              <a:t>Local district and school personnel </a:t>
            </a:r>
            <a:r>
              <a:rPr lang="en-US" sz="1200" b="0" dirty="0"/>
              <a:t>can use reports to</a:t>
            </a:r>
            <a:r>
              <a:rPr lang="en-US" sz="1200" b="1" dirty="0"/>
              <a:t> support assessment for learning. </a:t>
            </a:r>
            <a:r>
              <a:rPr lang="en-US" sz="1200" b="0" dirty="0"/>
              <a:t>For example, district and school leaders can review subgroup reports to evaluate local policy, programs, and services, or to select programs and interventions that address specific subgroup needs. Teachers can use reports from summative and interim assessment, as well as other indicators (e.g., attendance reports, suspensions, expulsions, early warning indicators) to identify students who may need targeted intervention, or to differentiate instruction.</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Collectively, these resources and supports should influence short-term improvements across a diverse group of LEAs. A more integrated system of state-prescribed CIA resources, combined with training to understand and implement these resources, should produce greater </a:t>
            </a:r>
            <a:r>
              <a:rPr lang="en-US" sz="1200" b="1" dirty="0"/>
              <a:t>coherence</a:t>
            </a:r>
            <a:r>
              <a:rPr lang="en-US" sz="1200" b="0" dirty="0"/>
              <a:t> in CIA in local districts and schools, improved vertical </a:t>
            </a:r>
            <a:r>
              <a:rPr lang="en-US" sz="1200" b="1" dirty="0"/>
              <a:t>alignment</a:t>
            </a:r>
            <a:r>
              <a:rPr lang="en-US" sz="1200" b="0" dirty="0"/>
              <a:t> across all parts of the educational system, and improved horizontal alignment between CIA and standards at each grade level. Vetted lists of CIA programs, combined with instructional resource repositories, balance </a:t>
            </a:r>
            <a:r>
              <a:rPr lang="en-US" sz="1200" b="1" dirty="0"/>
              <a:t>flexibility </a:t>
            </a:r>
            <a:r>
              <a:rPr lang="en-US" sz="1200" b="0" dirty="0"/>
              <a:t>with evidence-based practice. Such balance facilitates coherence and integration, while allowing districts the freedom to </a:t>
            </a:r>
            <a:r>
              <a:rPr lang="en-US" sz="1200" b="1" dirty="0"/>
              <a:t>select and adjust aligned programs and services </a:t>
            </a:r>
            <a:r>
              <a:rPr lang="en-US" sz="1200" b="0" dirty="0"/>
              <a:t>based on their unique contexts and varied needs.</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Supports for accountability and school improvement will </a:t>
            </a:r>
            <a:r>
              <a:rPr lang="en-US" sz="1200" b="1" dirty="0"/>
              <a:t>increase capacity for districts and schools to develop school improvement </a:t>
            </a:r>
            <a:r>
              <a:rPr lang="en-US" sz="1200" b="0" dirty="0"/>
              <a:t>planning, deliver evidence-based interventions, provide targeted supports for identified subgroups, implement improvement cycles, and scale interventions that work.</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Supports to improve assessment for learning will </a:t>
            </a:r>
            <a:r>
              <a:rPr lang="en-US" sz="1200" b="1" dirty="0"/>
              <a:t>increase capacity for data-driven </a:t>
            </a:r>
            <a:r>
              <a:rPr lang="en-US" sz="1200" b="1" dirty="0" err="1"/>
              <a:t>decisionmaking</a:t>
            </a:r>
            <a:r>
              <a:rPr lang="en-US" sz="1200" b="1" dirty="0"/>
              <a:t> and instruction </a:t>
            </a:r>
            <a:r>
              <a:rPr lang="en-US" sz="1200" b="0" dirty="0"/>
              <a:t>through more comprehensive systems of assessment, balanced and purposeful use of different assessment tools to address a variety of purposes, increased efficiency in testing, and increased use of formative assessment practice.</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As Richard Elmore once said, “nothing matters unless it changes instruction.” These short-term outcomes should lead to more </a:t>
            </a:r>
            <a:r>
              <a:rPr lang="en-US" sz="1200" b="1" dirty="0"/>
              <a:t>personalized instruction to promote deeper learning</a:t>
            </a:r>
            <a:r>
              <a:rPr lang="en-US" sz="1200" b="0" dirty="0"/>
              <a:t>, fundamentally changing how teachers support and interact with students both individually and collectively. </a:t>
            </a:r>
          </a:p>
          <a:p>
            <a:pPr marL="0" indent="0">
              <a:buFont typeface="Arial" panose="020B0604020202020204" pitchFamily="34" charset="0"/>
              <a:buNone/>
            </a:pPr>
            <a:endParaRPr lang="en-US" sz="1200" b="0" dirty="0"/>
          </a:p>
          <a:p>
            <a:pPr marL="0" indent="0">
              <a:buFont typeface="Arial" panose="020B0604020202020204" pitchFamily="34" charset="0"/>
              <a:buNone/>
            </a:pPr>
            <a:r>
              <a:rPr lang="en-US" sz="1200" b="0" dirty="0"/>
              <a:t>And that, in turn, should </a:t>
            </a:r>
            <a:r>
              <a:rPr lang="en-US" sz="1200" b="1" dirty="0"/>
              <a:t>improve achievement</a:t>
            </a:r>
            <a:r>
              <a:rPr lang="en-US" sz="1200" b="0" dirty="0"/>
              <a:t>, reduce achievement gaps, and influence other specific, locally determined outcomes.</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04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presentation is for state and local leaders who are interested in developing a theory of action and logic model to address a problem of practice. The presentation introduces theories of action and logic models, discusses their purpose and importance within the continuous improvement cycle, and provides examples to support their development.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presentation supports the fifth of eight steps in the networked improvement community approach to improvement. You can find a full set of resources to support networked improvement communities at https://region5compcenter.org/nic. The work is supported through the U.S. Department of Education’s (ED’s) regional comprehensive center program.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591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through another example of transitioning from a theory of action to a logic model.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918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r>
              <a:rPr lang="en-US" dirty="0"/>
              <a:t>Here is one more example of what a theory of action transitioning</a:t>
            </a:r>
            <a:r>
              <a:rPr lang="en-US" baseline="0" dirty="0"/>
              <a:t> toward a logic model</a:t>
            </a:r>
            <a:r>
              <a:rPr lang="en-US" dirty="0"/>
              <a:t> might look like. You’ll notice that each example includes four basic features: specification of resources or inputs, activities, outputs, and outcomes. And as you further develop the theory of action, key assumptions and underlying conditions can be added to account for outside forces that affect implementation of any solution.</a:t>
            </a:r>
          </a:p>
          <a:p>
            <a:endParaRPr lang="en-US" dirty="0"/>
          </a:p>
          <a:p>
            <a:r>
              <a:rPr lang="en-US" b="1" dirty="0"/>
              <a:t>(CLICK)</a:t>
            </a:r>
            <a:r>
              <a:rPr lang="en-US" b="0" baseline="0" dirty="0"/>
              <a:t> And on the next slide …</a:t>
            </a:r>
            <a:endParaRPr lang="en-US" b="1" dirty="0"/>
          </a:p>
        </p:txBody>
      </p:sp>
      <p:sp>
        <p:nvSpPr>
          <p:cNvPr id="186" name="Google Shape;18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515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r>
              <a:rPr lang="en-US" dirty="0"/>
              <a:t>We can see how complex the program really is.</a:t>
            </a:r>
          </a:p>
          <a:p>
            <a:endParaRPr lang="en-US" dirty="0"/>
          </a:p>
          <a:p>
            <a:r>
              <a:rPr lang="en-US" dirty="0"/>
              <a:t>Keep in mind that building out a logic</a:t>
            </a:r>
            <a:r>
              <a:rPr lang="en-US" baseline="0" dirty="0"/>
              <a:t> model that operationalizes a theory of action is much more detailed, and it requires “zooming in” to program components, as we noted earlier. </a:t>
            </a:r>
          </a:p>
          <a:p>
            <a:endParaRPr lang="en-US" baseline="0" dirty="0"/>
          </a:p>
          <a:p>
            <a:r>
              <a:rPr lang="en-US" dirty="0"/>
              <a:t>One last point: It takes time to change a system. The process described above will help the NIC to stay focused on a very clear and narrowly defined problem. This is done by asking:</a:t>
            </a:r>
          </a:p>
          <a:p>
            <a:pPr>
              <a:buFont typeface="Arial" panose="020B0604020202020204" pitchFamily="34" charset="0"/>
              <a:buChar char="•"/>
            </a:pPr>
            <a:r>
              <a:rPr lang="en-US" dirty="0"/>
              <a:t>Given the current reality of our existing system, where should we begin? </a:t>
            </a:r>
          </a:p>
          <a:p>
            <a:pPr>
              <a:buFont typeface="Arial" panose="020B0604020202020204" pitchFamily="34" charset="0"/>
              <a:buChar char="•"/>
            </a:pPr>
            <a:r>
              <a:rPr lang="en-US" dirty="0"/>
              <a:t>How can we start generating changes that affect students immediately? What do we do? </a:t>
            </a:r>
          </a:p>
          <a:p>
            <a:pPr>
              <a:buFont typeface="Arial" panose="020B0604020202020204" pitchFamily="34" charset="0"/>
              <a:buChar char="•"/>
            </a:pPr>
            <a:r>
              <a:rPr lang="en-US" dirty="0"/>
              <a:t>Answers to these questions will ensure that solutions address the most pressing problems for whom it matters most: teachers and students within the classroom.</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186" name="Google Shape;18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Before we conclude, we wanted to caution you about various terminology that is often used interchangeably and can create a lot of confusion, especially among practitioners and policymakers who are not immersed in conversations about theories of action everyday. Here, we list terms that may vary depending on who is using them. In general, though, the big ideas that each of these terms represent are very similar. </a:t>
            </a:r>
            <a:endParaRPr dirty="0"/>
          </a:p>
        </p:txBody>
      </p:sp>
      <p:sp>
        <p:nvSpPr>
          <p:cNvPr id="186" name="Google Shape;186;p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6424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by the time we’re developing</a:t>
            </a:r>
            <a:r>
              <a:rPr lang="en-US" baseline="0" dirty="0"/>
              <a:t> a theory of action, we’re pulling from our problem statements and our root cause analyses. But the theory of action needs a little scaffolding to help us understand what can and cannot be measured. </a:t>
            </a:r>
          </a:p>
          <a:p>
            <a:endParaRPr lang="en-US" baseline="0" dirty="0"/>
          </a:p>
          <a:p>
            <a:r>
              <a:rPr lang="en-US" baseline="0" dirty="0"/>
              <a:t>Our next area of focus will be to address the specifics of developing a logic model that can be used to define a measurement infrastructure.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763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8eed21a6e_0_3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98eed21a6e_0_37:notes"/>
          <p:cNvSpPr txBox="1">
            <a:spLocks noGrp="1"/>
          </p:cNvSpPr>
          <p:nvPr>
            <p:ph type="body" idx="1"/>
          </p:nvPr>
        </p:nvSpPr>
        <p:spPr>
          <a:xfrm>
            <a:off x="1219200" y="3300413"/>
            <a:ext cx="9753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After creating the theory of action, the next steps include developing a measurement infrastructure to measure whether the theory of action is working as planned, and using the theory of action to create a detailed implementation plan.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next set of materials will focus on creating a measurement infrastructure, which is used to test/evaluate the theory and make rapid improvements using short-cycle data feedback loops called plan-do-study-act (PDSA) cycles. </a:t>
            </a:r>
            <a:endParaRPr dirty="0"/>
          </a:p>
        </p:txBody>
      </p:sp>
      <p:sp>
        <p:nvSpPr>
          <p:cNvPr id="439" name="Google Shape;439;g98eed21a6e_0_37:notes"/>
          <p:cNvSpPr txBox="1">
            <a:spLocks noGrp="1"/>
          </p:cNvSpPr>
          <p:nvPr>
            <p:ph type="sldNum" idx="12"/>
          </p:nvPr>
        </p:nvSpPr>
        <p:spPr>
          <a:xfrm>
            <a:off x="6905625" y="6513513"/>
            <a:ext cx="52833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6" name="Google Shape;446;p16: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Region 5 Comprehensive Center developed materials to facilitate networked improvement communities (NICs) in developing a theory of action and logic model. Resources include this PowerPoint (PPT) presentation, as well as a draft meeting agenda and meeting facilitator guide. The meeting objectives are described on this slide.</a:t>
            </a:r>
          </a:p>
          <a:p>
            <a:pPr marL="0" lvl="0" indent="0" algn="l" rtl="0">
              <a:lnSpc>
                <a:spcPct val="100000"/>
              </a:lnSpc>
              <a:spcBef>
                <a:spcPts val="0"/>
              </a:spcBef>
              <a:spcAft>
                <a:spcPts val="0"/>
              </a:spcAft>
              <a:buSzPts val="1400"/>
              <a:buNone/>
            </a:pPr>
            <a:endParaRPr lang="en-US" dirty="0"/>
          </a:p>
        </p:txBody>
      </p:sp>
      <p:sp>
        <p:nvSpPr>
          <p:cNvPr id="179" name="Google Shape;179;p2: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1:notes"/>
          <p:cNvSpPr txBox="1">
            <a:spLocks noGrp="1"/>
          </p:cNvSpPr>
          <p:nvPr>
            <p:ph type="body" idx="1"/>
          </p:nvPr>
        </p:nvSpPr>
        <p:spPr>
          <a:xfrm>
            <a:off x="1219200" y="3300413"/>
            <a:ext cx="9753600" cy="270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dirty="0"/>
              <a:t>A NIC starts with a well-defined problem of practice. From there we identify root causes, identify clear goals, and create a theory of action that operationalizes a process through which these goals can theoretically be achieved. The logic model translates the theory of action into a sequential set of resources, activities, outputs, and outcomes that can be measured and evaluated. This presentation will unpack theories of action and logic models to describe why they are important and how they can be developed and used to support improvement.</a:t>
            </a:r>
          </a:p>
          <a:p>
            <a:pPr marL="0" marR="0" lvl="0" indent="0" algn="l" rtl="0">
              <a:lnSpc>
                <a:spcPct val="100000"/>
              </a:lnSpc>
              <a:spcBef>
                <a:spcPts val="0"/>
              </a:spcBef>
              <a:spcAft>
                <a:spcPts val="0"/>
              </a:spcAft>
              <a:buClr>
                <a:schemeClr val="dk1"/>
              </a:buClr>
              <a:buSzPts val="1200"/>
              <a:buFont typeface="Calibri"/>
              <a:buNone/>
            </a:pPr>
            <a:endParaRPr lang="en-US" b="0" dirty="0"/>
          </a:p>
        </p:txBody>
      </p:sp>
      <p:sp>
        <p:nvSpPr>
          <p:cNvPr id="364" name="Google Shape;364;p11:notes"/>
          <p:cNvSpPr txBox="1">
            <a:spLocks noGrp="1"/>
          </p:cNvSpPr>
          <p:nvPr>
            <p:ph type="sldNum" idx="12"/>
          </p:nvPr>
        </p:nvSpPr>
        <p:spPr>
          <a:xfrm>
            <a:off x="6905625" y="6513513"/>
            <a:ext cx="5283200" cy="3444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223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0" kern="1200" dirty="0">
                <a:solidFill>
                  <a:schemeClr val="tx1"/>
                </a:solidFill>
                <a:effectLst/>
                <a:latin typeface="+mn-lt"/>
                <a:ea typeface="+mn-ea"/>
                <a:cs typeface="+mn-cs"/>
              </a:rPr>
              <a:t>This quote from Yogi Berra captures the essence of why theories of action and logic models are such important resources in the continuous improvement process.</a:t>
            </a:r>
          </a:p>
          <a:p>
            <a:pPr marL="0" indent="0" fontAlgn="base">
              <a:buFont typeface="Arial" panose="020B0604020202020204" pitchFamily="34" charset="0"/>
              <a:buNone/>
            </a:pPr>
            <a:endParaRPr lang="en-US" sz="1200" b="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Stakeholders may have very different goals or ideas about the types of solutions needed.</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Collectively, state or district stakeholders can become less and less clear about the goals they are trying to accomplish, or the path they intend to take to reach them.</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Interactions with stakeholders who don’t agree can create confusion and prevent real progress from taking place.</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Numerous daily distractions and rabbit holes can also impede progress.</a:t>
            </a:r>
          </a:p>
          <a:p>
            <a:pPr marL="0" indent="0" fontAlgn="base">
              <a:buFont typeface="Arial" panose="020B0604020202020204" pitchFamily="34" charset="0"/>
              <a:buNone/>
            </a:pPr>
            <a:endParaRPr lang="en-US" sz="1200" b="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kern="1200" dirty="0">
                <a:solidFill>
                  <a:schemeClr val="tx1"/>
                </a:solidFill>
                <a:effectLst/>
                <a:latin typeface="+mn-lt"/>
                <a:ea typeface="+mn-ea"/>
                <a:cs typeface="+mn-cs"/>
              </a:rPr>
              <a:t>The consequences of trying to get somewhere without having a clear destination—or set of goals</a:t>
            </a:r>
            <a:r>
              <a:rPr lang="en-US" sz="1200" b="0" i="0" u="none" strike="noStrike" kern="1200" cap="none" dirty="0">
                <a:solidFill>
                  <a:schemeClr val="tx1"/>
                </a:solidFill>
                <a:effectLst/>
                <a:latin typeface="Calibri"/>
                <a:ea typeface="Calibri"/>
                <a:cs typeface="Calibri"/>
                <a:sym typeface="Calibri"/>
              </a:rPr>
              <a:t>—</a:t>
            </a:r>
            <a:r>
              <a:rPr lang="en-US" sz="1200" b="0" kern="1200" dirty="0">
                <a:solidFill>
                  <a:schemeClr val="tx1"/>
                </a:solidFill>
                <a:effectLst/>
                <a:latin typeface="+mn-lt"/>
                <a:ea typeface="+mn-ea"/>
                <a:cs typeface="+mn-cs"/>
              </a:rPr>
              <a:t>include:</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Lack of coordination, increasing siloes among individuals and departments;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Both leadership and staff retreating to the status quo;</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Abandoning school improvement plans; and</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Daily distractions that result in no meaningful outcomes.</a:t>
            </a:r>
          </a:p>
          <a:p>
            <a:pPr marL="0" indent="0" fontAlgn="base">
              <a:buFont typeface="Arial" panose="020B0604020202020204" pitchFamily="34" charset="0"/>
              <a:buNone/>
            </a:pPr>
            <a:endParaRPr lang="en-US" sz="1200" b="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kern="1200" dirty="0">
                <a:solidFill>
                  <a:schemeClr val="tx1"/>
                </a:solidFill>
                <a:effectLst/>
                <a:latin typeface="+mn-lt"/>
                <a:ea typeface="+mn-ea"/>
                <a:cs typeface="+mn-cs"/>
              </a:rPr>
              <a:t>A theory of action can prevent these pitfalls. Essentially, a theory of action is a road map that describes key goals and outcomes and provides directions (i.e., a defined program or set of practices/strategies) for how to achieve those outcomes. Logic models provide the structure needed to measure and evaluate the proposed theory of action.</a:t>
            </a:r>
          </a:p>
          <a:p>
            <a:pPr marL="0" indent="0" fontAlgn="base">
              <a:buFont typeface="Arial" panose="020B0604020202020204" pitchFamily="34" charset="0"/>
              <a:buNone/>
            </a:pPr>
            <a:endParaRPr lang="en-US" sz="1200" b="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kern="1200" dirty="0">
                <a:solidFill>
                  <a:schemeClr val="tx1"/>
                </a:solidFill>
                <a:effectLst/>
                <a:latin typeface="+mn-lt"/>
                <a:ea typeface="+mn-ea"/>
                <a:cs typeface="+mn-cs"/>
              </a:rPr>
              <a:t>Let’s dive into a theory of action a little bit more.</a:t>
            </a:r>
            <a:r>
              <a:rPr lang="en-US" sz="1200" b="0" kern="1200" baseline="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58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aseline="0" dirty="0"/>
              <a:t>For resources and information on how to develop problem statements and identify root causes, go to https://region5compcenter.org/nic</a:t>
            </a:r>
          </a:p>
          <a:p>
            <a:pPr marL="228600" indent="0">
              <a:buFont typeface="Arial" panose="020B0604020202020204" pitchFamily="34" charset="0"/>
              <a:buNone/>
            </a:pPr>
            <a:endParaRPr lang="en-US" baseline="0" dirty="0"/>
          </a:p>
          <a:p>
            <a:pPr marL="228600" marR="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See also Anderson, A.A. (2006).</a:t>
            </a:r>
            <a:r>
              <a:rPr lang="en-US" baseline="0" dirty="0"/>
              <a:t> </a:t>
            </a:r>
            <a:r>
              <a:rPr lang="en-US" dirty="0"/>
              <a:t>The community builder’s approach to theory of change: A practical guide to theory development.</a:t>
            </a:r>
            <a:r>
              <a:rPr lang="en-US" baseline="0" dirty="0"/>
              <a:t> Available at: h</a:t>
            </a:r>
            <a:r>
              <a:rPr lang="en-US" dirty="0"/>
              <a:t>ttps://www.theoryofchange.org/pdf/TOC_fac_guide.pdf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5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theory of action starts as a set of if-then statements that are designed to address a specific problem of practice. The “if” statements represent research-based tools and practices. The “then” statements represent measurable results.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63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from a very simplified perspective. We have a general sense of our if-then relationship.</a:t>
            </a:r>
            <a:r>
              <a:rPr lang="en-US" baseline="0" dirty="0"/>
              <a:t> Note that a theory of action tends to cast a wide view and doesn’t necessarily clarify the “how” of meeting the goal from a practical or concrete point of view.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50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Features of a well-specified theory of action include relationships, program inputs/activities, success conditions, and assumptions. Questions are listed here to support the NIC as they consider how to address a problem of practice and systematically achieve long-term goals and outcomes.</a:t>
            </a:r>
          </a:p>
          <a:p>
            <a:pPr marL="228600" indent="0">
              <a:buFont typeface="Arial" panose="020B0604020202020204" pitchFamily="34" charset="0"/>
              <a:buNone/>
            </a:pPr>
            <a:endParaRPr lang="en-US" dirty="0"/>
          </a:p>
          <a:p>
            <a:pPr marL="228600" marR="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For more information, see Anderson, A.A. (2006).</a:t>
            </a:r>
            <a:r>
              <a:rPr lang="en-US" baseline="0" dirty="0"/>
              <a:t> </a:t>
            </a:r>
            <a:r>
              <a:rPr lang="en-US" dirty="0"/>
              <a:t>The community builder’s approach to theory of change: A practical guide to theory development.</a:t>
            </a:r>
            <a:r>
              <a:rPr lang="en-US" baseline="0" dirty="0"/>
              <a:t> Available at: h</a:t>
            </a:r>
            <a:r>
              <a:rPr lang="en-US" dirty="0"/>
              <a:t>ttps://www.theoryofchange.org/pdf/TOC_fac_guide.pdf </a:t>
            </a:r>
          </a:p>
          <a:p>
            <a:endParaRPr lang="en-US" baseline="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9530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ciea.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3">
  <p:cSld name="Title and Content 3">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479425" y="1527605"/>
            <a:ext cx="1003617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7" name="Google Shape;27;p19"/>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8" name="Google Shape;28;p19"/>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29" name="Google Shape;29;p19"/>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wo-Column 1">
  <p:cSld name="Title and Content Two-Column 1">
    <p:spTree>
      <p:nvGrpSpPr>
        <p:cNvPr id="1" name="Shape 96"/>
        <p:cNvGrpSpPr/>
        <p:nvPr/>
      </p:nvGrpSpPr>
      <p:grpSpPr>
        <a:xfrm>
          <a:off x="0" y="0"/>
          <a:ext cx="0" cy="0"/>
          <a:chOff x="0" y="0"/>
          <a:chExt cx="0" cy="0"/>
        </a:xfrm>
      </p:grpSpPr>
      <p:sp>
        <p:nvSpPr>
          <p:cNvPr id="97" name="Google Shape;97;p27"/>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8" name="Google Shape;98;p27"/>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9" name="Google Shape;99;p27"/>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01" name="Google Shape;101;p27"/>
          <p:cNvSpPr txBox="1">
            <a:spLocks noGrp="1"/>
          </p:cNvSpPr>
          <p:nvPr>
            <p:ph type="body" idx="1"/>
          </p:nvPr>
        </p:nvSpPr>
        <p:spPr>
          <a:xfrm>
            <a:off x="47942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2"/>
          </p:nvPr>
        </p:nvSpPr>
        <p:spPr>
          <a:xfrm>
            <a:off x="506158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03" name="Google Shape;103;p27"/>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wo-Column 2">
  <p:cSld name="Title and Content Two-Column 2">
    <p:spTree>
      <p:nvGrpSpPr>
        <p:cNvPr id="1" name="Shape 104"/>
        <p:cNvGrpSpPr/>
        <p:nvPr/>
      </p:nvGrpSpPr>
      <p:grpSpPr>
        <a:xfrm>
          <a:off x="0" y="0"/>
          <a:ext cx="0" cy="0"/>
          <a:chOff x="0" y="0"/>
          <a:chExt cx="0" cy="0"/>
        </a:xfrm>
      </p:grpSpPr>
      <p:sp>
        <p:nvSpPr>
          <p:cNvPr id="105" name="Google Shape;105;p28"/>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6" name="Google Shape;106;p28"/>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7" name="Google Shape;107;p28"/>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8"/>
          <p:cNvSpPr txBox="1">
            <a:spLocks noGrp="1"/>
          </p:cNvSpPr>
          <p:nvPr>
            <p:ph type="body" idx="1"/>
          </p:nvPr>
        </p:nvSpPr>
        <p:spPr>
          <a:xfrm>
            <a:off x="480152" y="1569947"/>
            <a:ext cx="4244248" cy="32718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a:solidFill>
                  <a:srgbClr val="386EA4"/>
                </a:solidFill>
                <a:latin typeface="Calibri"/>
                <a:ea typeface="Calibri"/>
                <a:cs typeface="Calibri"/>
                <a:sym typeface="Calibri"/>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body" idx="2"/>
          </p:nvPr>
        </p:nvSpPr>
        <p:spPr>
          <a:xfrm>
            <a:off x="5065599" y="1569947"/>
            <a:ext cx="4240136" cy="32718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b="1">
                <a:solidFill>
                  <a:srgbClr val="386EA4"/>
                </a:solidFill>
                <a:latin typeface="Calibri"/>
                <a:ea typeface="Calibri"/>
                <a:cs typeface="Calibri"/>
                <a:sym typeface="Calibri"/>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1" name="Google Shape;111;p28"/>
          <p:cNvSpPr txBox="1">
            <a:spLocks noGrp="1"/>
          </p:cNvSpPr>
          <p:nvPr>
            <p:ph type="body" idx="3"/>
          </p:nvPr>
        </p:nvSpPr>
        <p:spPr>
          <a:xfrm>
            <a:off x="479425" y="2030613"/>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28"/>
          <p:cNvSpPr txBox="1">
            <a:spLocks noGrp="1"/>
          </p:cNvSpPr>
          <p:nvPr>
            <p:ph type="body" idx="4"/>
          </p:nvPr>
        </p:nvSpPr>
        <p:spPr>
          <a:xfrm>
            <a:off x="5061585" y="2030613"/>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13" name="Google Shape;113;p28"/>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with Photo">
  <p:cSld name="Title and Content with Photo">
    <p:bg>
      <p:bgPr>
        <a:solidFill>
          <a:schemeClr val="lt1"/>
        </a:solidFill>
        <a:effectLst/>
      </p:bgPr>
    </p:bg>
    <p:spTree>
      <p:nvGrpSpPr>
        <p:cNvPr id="1" name="Shape 114"/>
        <p:cNvGrpSpPr/>
        <p:nvPr/>
      </p:nvGrpSpPr>
      <p:grpSpPr>
        <a:xfrm>
          <a:off x="0" y="0"/>
          <a:ext cx="0" cy="0"/>
          <a:chOff x="0" y="0"/>
          <a:chExt cx="0" cy="0"/>
        </a:xfrm>
      </p:grpSpPr>
      <p:pic>
        <p:nvPicPr>
          <p:cNvPr id="115" name="Google Shape;115;p29"/>
          <p:cNvPicPr preferRelativeResize="0"/>
          <p:nvPr/>
        </p:nvPicPr>
        <p:blipFill rotWithShape="1">
          <a:blip r:embed="rId2">
            <a:alphaModFix/>
          </a:blip>
          <a:srcRect t="-1" b="-1"/>
          <a:stretch/>
        </p:blipFill>
        <p:spPr>
          <a:xfrm>
            <a:off x="3200401" y="-1"/>
            <a:ext cx="8988832" cy="6858001"/>
          </a:xfrm>
          <a:prstGeom prst="rect">
            <a:avLst/>
          </a:prstGeom>
          <a:noFill/>
          <a:ln>
            <a:noFill/>
          </a:ln>
        </p:spPr>
      </p:pic>
      <p:sp>
        <p:nvSpPr>
          <p:cNvPr id="116" name="Google Shape;116;p29"/>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7" name="Google Shape;117;p29"/>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18" name="Google Shape;118;p29"/>
          <p:cNvSpPr/>
          <p:nvPr/>
        </p:nvSpPr>
        <p:spPr>
          <a:xfrm>
            <a:off x="430847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9" name="Google Shape;119;p29"/>
          <p:cNvSpPr/>
          <p:nvPr/>
        </p:nvSpPr>
        <p:spPr>
          <a:xfrm>
            <a:off x="-552574" y="0"/>
            <a:ext cx="6238240" cy="6858000"/>
          </a:xfrm>
          <a:custGeom>
            <a:avLst/>
            <a:gdLst/>
            <a:ahLst/>
            <a:cxnLst/>
            <a:rect l="l" t="t" r="r" b="b"/>
            <a:pathLst>
              <a:path w="6238240" h="6858000" extrusionOk="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120" name="Google Shape;120;p29"/>
          <p:cNvPicPr preferRelativeResize="0"/>
          <p:nvPr/>
        </p:nvPicPr>
        <p:blipFill rotWithShape="1">
          <a:blip r:embed="rId3">
            <a:alphaModFix/>
          </a:blip>
          <a:srcRect/>
          <a:stretch/>
        </p:blipFill>
        <p:spPr>
          <a:xfrm>
            <a:off x="457200" y="5984755"/>
            <a:ext cx="2949130" cy="1007931"/>
          </a:xfrm>
          <a:prstGeom prst="rect">
            <a:avLst/>
          </a:prstGeom>
          <a:noFill/>
          <a:ln>
            <a:noFill/>
          </a:ln>
        </p:spPr>
      </p:pic>
      <p:sp>
        <p:nvSpPr>
          <p:cNvPr id="121" name="Google Shape;121;p29"/>
          <p:cNvSpPr txBox="1">
            <a:spLocks noGrp="1"/>
          </p:cNvSpPr>
          <p:nvPr>
            <p:ph type="title"/>
          </p:nvPr>
        </p:nvSpPr>
        <p:spPr>
          <a:xfrm>
            <a:off x="480153" y="603169"/>
            <a:ext cx="3923696"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9"/>
          <p:cNvSpPr txBox="1">
            <a:spLocks noGrp="1"/>
          </p:cNvSpPr>
          <p:nvPr>
            <p:ph type="body" idx="1"/>
          </p:nvPr>
        </p:nvSpPr>
        <p:spPr>
          <a:xfrm>
            <a:off x="479425" y="1527605"/>
            <a:ext cx="392442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with Photo 2">
  <p:cSld name="Title and Content with Photo 2">
    <p:bg>
      <p:bgPr>
        <a:solidFill>
          <a:schemeClr val="lt1"/>
        </a:solidFill>
        <a:effectLst/>
      </p:bgPr>
    </p:bg>
    <p:spTree>
      <p:nvGrpSpPr>
        <p:cNvPr id="1" name="Shape 123"/>
        <p:cNvGrpSpPr/>
        <p:nvPr/>
      </p:nvGrpSpPr>
      <p:grpSpPr>
        <a:xfrm>
          <a:off x="0" y="0"/>
          <a:ext cx="0" cy="0"/>
          <a:chOff x="0" y="0"/>
          <a:chExt cx="0" cy="0"/>
        </a:xfrm>
      </p:grpSpPr>
      <p:pic>
        <p:nvPicPr>
          <p:cNvPr id="124" name="Google Shape;124;p30"/>
          <p:cNvPicPr preferRelativeResize="0"/>
          <p:nvPr/>
        </p:nvPicPr>
        <p:blipFill rotWithShape="1">
          <a:blip r:embed="rId2">
            <a:alphaModFix/>
          </a:blip>
          <a:srcRect l="39885" t="2187" r="2135" b="14"/>
          <a:stretch/>
        </p:blipFill>
        <p:spPr>
          <a:xfrm flipH="1">
            <a:off x="-3874" y="951"/>
            <a:ext cx="6099874" cy="6856098"/>
          </a:xfrm>
          <a:prstGeom prst="rect">
            <a:avLst/>
          </a:prstGeom>
          <a:noFill/>
          <a:ln>
            <a:noFill/>
          </a:ln>
        </p:spPr>
      </p:pic>
      <p:grpSp>
        <p:nvGrpSpPr>
          <p:cNvPr id="125" name="Google Shape;125;p30"/>
          <p:cNvGrpSpPr/>
          <p:nvPr/>
        </p:nvGrpSpPr>
        <p:grpSpPr>
          <a:xfrm>
            <a:off x="1752600" y="0"/>
            <a:ext cx="8290055" cy="6858000"/>
            <a:chOff x="1709925" y="0"/>
            <a:chExt cx="8290055" cy="6858000"/>
          </a:xfrm>
        </p:grpSpPr>
        <p:sp>
          <p:nvSpPr>
            <p:cNvPr id="126" name="Google Shape;126;p30"/>
            <p:cNvSpPr/>
            <p:nvPr/>
          </p:nvSpPr>
          <p:spPr>
            <a:xfrm>
              <a:off x="170992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27" name="Google Shape;127;p30"/>
            <p:cNvSpPr/>
            <p:nvPr/>
          </p:nvSpPr>
          <p:spPr>
            <a:xfrm>
              <a:off x="2438400" y="0"/>
              <a:ext cx="7561580" cy="6858000"/>
            </a:xfrm>
            <a:custGeom>
              <a:avLst/>
              <a:gdLst/>
              <a:ahLst/>
              <a:cxnLst/>
              <a:rect l="l" t="t" r="r" b="b"/>
              <a:pathLst>
                <a:path w="7561580" h="6858000" extrusionOk="0">
                  <a:moveTo>
                    <a:pt x="7561583" y="0"/>
                  </a:moveTo>
                  <a:lnTo>
                    <a:pt x="0" y="0"/>
                  </a:lnTo>
                  <a:lnTo>
                    <a:pt x="1665935" y="3429000"/>
                  </a:lnTo>
                  <a:lnTo>
                    <a:pt x="0" y="6858000"/>
                  </a:lnTo>
                  <a:lnTo>
                    <a:pt x="7561583" y="6858000"/>
                  </a:lnTo>
                  <a:lnTo>
                    <a:pt x="7561583"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128" name="Google Shape;128;p30"/>
          <p:cNvSpPr txBox="1">
            <a:spLocks noGrp="1"/>
          </p:cNvSpPr>
          <p:nvPr>
            <p:ph type="title"/>
          </p:nvPr>
        </p:nvSpPr>
        <p:spPr>
          <a:xfrm>
            <a:off x="4840247" y="603169"/>
            <a:ext cx="6665954"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0" name="Google Shape;130;p30"/>
          <p:cNvSpPr txBox="1">
            <a:spLocks noGrp="1"/>
          </p:cNvSpPr>
          <p:nvPr>
            <p:ph type="sldNum" idx="12"/>
          </p:nvPr>
        </p:nvSpPr>
        <p:spPr>
          <a:xfrm>
            <a:off x="11277600" y="6172200"/>
            <a:ext cx="60960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31" name="Google Shape;131;p30"/>
          <p:cNvSpPr txBox="1">
            <a:spLocks noGrp="1"/>
          </p:cNvSpPr>
          <p:nvPr>
            <p:ph type="body" idx="1"/>
          </p:nvPr>
        </p:nvSpPr>
        <p:spPr>
          <a:xfrm>
            <a:off x="4840247" y="1527605"/>
            <a:ext cx="6665954"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32" name="Google Shape;132;p30"/>
          <p:cNvPicPr preferRelativeResize="0"/>
          <p:nvPr/>
        </p:nvPicPr>
        <p:blipFill rotWithShape="1">
          <a:blip r:embed="rId3">
            <a:alphaModFix/>
          </a:blip>
          <a:srcRect/>
          <a:stretch/>
        </p:blipFill>
        <p:spPr>
          <a:xfrm>
            <a:off x="8088846" y="5973801"/>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with Photo 3">
  <p:cSld name="Title and Content with Photo 3">
    <p:spTree>
      <p:nvGrpSpPr>
        <p:cNvPr id="1"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l="-1138"/>
          <a:stretch/>
        </p:blipFill>
        <p:spPr>
          <a:xfrm>
            <a:off x="3406330" y="0"/>
            <a:ext cx="8782902" cy="6857999"/>
          </a:xfrm>
          <a:prstGeom prst="rect">
            <a:avLst/>
          </a:prstGeom>
          <a:noFill/>
          <a:ln>
            <a:noFill/>
          </a:ln>
        </p:spPr>
      </p:pic>
      <p:sp>
        <p:nvSpPr>
          <p:cNvPr id="135" name="Google Shape;135;p31"/>
          <p:cNvSpPr/>
          <p:nvPr/>
        </p:nvSpPr>
        <p:spPr>
          <a:xfrm>
            <a:off x="476567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6" name="Google Shape;136;p31"/>
          <p:cNvSpPr/>
          <p:nvPr/>
        </p:nvSpPr>
        <p:spPr>
          <a:xfrm>
            <a:off x="-95374" y="0"/>
            <a:ext cx="6238240" cy="6858000"/>
          </a:xfrm>
          <a:custGeom>
            <a:avLst/>
            <a:gdLst/>
            <a:ahLst/>
            <a:cxnLst/>
            <a:rect l="l" t="t" r="r" b="b"/>
            <a:pathLst>
              <a:path w="6238240" h="6858000" extrusionOk="0">
                <a:moveTo>
                  <a:pt x="4573838" y="0"/>
                </a:moveTo>
                <a:lnTo>
                  <a:pt x="0" y="0"/>
                </a:lnTo>
                <a:lnTo>
                  <a:pt x="0" y="6858000"/>
                </a:lnTo>
                <a:lnTo>
                  <a:pt x="4573838" y="6858000"/>
                </a:lnTo>
                <a:lnTo>
                  <a:pt x="6238058" y="3429005"/>
                </a:lnTo>
                <a:lnTo>
                  <a:pt x="45738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7" name="Google Shape;137;p31"/>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8" name="Google Shape;138;p31"/>
          <p:cNvSpPr txBox="1">
            <a:spLocks noGrp="1"/>
          </p:cNvSpPr>
          <p:nvPr>
            <p:ph type="title"/>
          </p:nvPr>
        </p:nvSpPr>
        <p:spPr>
          <a:xfrm>
            <a:off x="480152" y="603169"/>
            <a:ext cx="4380618"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0" name="Google Shape;140;p31"/>
          <p:cNvSpPr txBox="1">
            <a:spLocks noGrp="1"/>
          </p:cNvSpPr>
          <p:nvPr>
            <p:ph type="body" idx="1"/>
          </p:nvPr>
        </p:nvSpPr>
        <p:spPr>
          <a:xfrm>
            <a:off x="479425" y="1527605"/>
            <a:ext cx="4378856"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141" name="Google Shape;141;p31"/>
          <p:cNvPicPr preferRelativeResize="0"/>
          <p:nvPr/>
        </p:nvPicPr>
        <p:blipFill rotWithShape="1">
          <a:blip r:embed="rId3">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and Content with Photo 4">
  <p:cSld name="1_Title and Content with Photo 4">
    <p:bg>
      <p:bgPr>
        <a:solidFill>
          <a:schemeClr val="lt1"/>
        </a:solidFill>
        <a:effectLst/>
      </p:bgPr>
    </p:bg>
    <p:spTree>
      <p:nvGrpSpPr>
        <p:cNvPr id="1" name="Shape 142"/>
        <p:cNvGrpSpPr/>
        <p:nvPr/>
      </p:nvGrpSpPr>
      <p:grpSpPr>
        <a:xfrm>
          <a:off x="0" y="0"/>
          <a:ext cx="0" cy="0"/>
          <a:chOff x="0" y="0"/>
          <a:chExt cx="0" cy="0"/>
        </a:xfrm>
      </p:grpSpPr>
      <p:pic>
        <p:nvPicPr>
          <p:cNvPr id="143" name="Google Shape;143;p32"/>
          <p:cNvPicPr preferRelativeResize="0"/>
          <p:nvPr/>
        </p:nvPicPr>
        <p:blipFill rotWithShape="1">
          <a:blip r:embed="rId2">
            <a:alphaModFix/>
          </a:blip>
          <a:srcRect r="-13064"/>
          <a:stretch/>
        </p:blipFill>
        <p:spPr>
          <a:xfrm>
            <a:off x="0" y="0"/>
            <a:ext cx="8878645" cy="6858000"/>
          </a:xfrm>
          <a:prstGeom prst="rect">
            <a:avLst/>
          </a:prstGeom>
          <a:noFill/>
          <a:ln>
            <a:noFill/>
          </a:ln>
        </p:spPr>
      </p:pic>
      <p:sp>
        <p:nvSpPr>
          <p:cNvPr id="144" name="Google Shape;144;p32"/>
          <p:cNvSpPr/>
          <p:nvPr/>
        </p:nvSpPr>
        <p:spPr>
          <a:xfrm>
            <a:off x="2365245"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5" name="Google Shape;145;p32"/>
          <p:cNvSpPr/>
          <p:nvPr/>
        </p:nvSpPr>
        <p:spPr>
          <a:xfrm>
            <a:off x="3093720" y="0"/>
            <a:ext cx="10393680" cy="6858000"/>
          </a:xfrm>
          <a:custGeom>
            <a:avLst/>
            <a:gdLst/>
            <a:ahLst/>
            <a:cxnLst/>
            <a:rect l="l" t="t" r="r" b="b"/>
            <a:pathLst>
              <a:path w="10393680" h="6858000" extrusionOk="0">
                <a:moveTo>
                  <a:pt x="10393682" y="0"/>
                </a:moveTo>
                <a:lnTo>
                  <a:pt x="0" y="0"/>
                </a:lnTo>
                <a:lnTo>
                  <a:pt x="1665935" y="3429000"/>
                </a:lnTo>
                <a:lnTo>
                  <a:pt x="0" y="6858000"/>
                </a:lnTo>
                <a:lnTo>
                  <a:pt x="10393682" y="6858000"/>
                </a:lnTo>
                <a:lnTo>
                  <a:pt x="10393682"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6" name="Google Shape;146;p32"/>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7" name="Google Shape;147;p32"/>
          <p:cNvSpPr/>
          <p:nvPr/>
        </p:nvSpPr>
        <p:spPr>
          <a:xfrm>
            <a:off x="726452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8" name="Google Shape;148;p32"/>
          <p:cNvSpPr/>
          <p:nvPr/>
        </p:nvSpPr>
        <p:spPr>
          <a:xfrm>
            <a:off x="8998457" y="2584919"/>
            <a:ext cx="1734185" cy="534670"/>
          </a:xfrm>
          <a:custGeom>
            <a:avLst/>
            <a:gdLst/>
            <a:ahLst/>
            <a:cxnLst/>
            <a:rect l="l" t="t" r="r" b="b"/>
            <a:pathLst>
              <a:path w="1734184" h="534669"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9" name="Google Shape;149;p32"/>
          <p:cNvSpPr/>
          <p:nvPr/>
        </p:nvSpPr>
        <p:spPr>
          <a:xfrm>
            <a:off x="726452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0" name="Google Shape;150;p32"/>
          <p:cNvSpPr/>
          <p:nvPr/>
        </p:nvSpPr>
        <p:spPr>
          <a:xfrm>
            <a:off x="8998457" y="3653040"/>
            <a:ext cx="1734185" cy="534670"/>
          </a:xfrm>
          <a:custGeom>
            <a:avLst/>
            <a:gdLst/>
            <a:ahLst/>
            <a:cxnLst/>
            <a:rect l="l" t="t" r="r" b="b"/>
            <a:pathLst>
              <a:path w="1734184" h="534670" extrusionOk="0">
                <a:moveTo>
                  <a:pt x="1733930" y="0"/>
                </a:moveTo>
                <a:lnTo>
                  <a:pt x="0" y="0"/>
                </a:lnTo>
                <a:lnTo>
                  <a:pt x="0" y="534060"/>
                </a:lnTo>
                <a:lnTo>
                  <a:pt x="1733930" y="534060"/>
                </a:lnTo>
                <a:lnTo>
                  <a:pt x="1733930"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1" name="Google Shape;151;p32"/>
          <p:cNvSpPr txBox="1">
            <a:spLocks noGrp="1"/>
          </p:cNvSpPr>
          <p:nvPr>
            <p:ph type="title"/>
          </p:nvPr>
        </p:nvSpPr>
        <p:spPr>
          <a:xfrm>
            <a:off x="5033645" y="603169"/>
            <a:ext cx="6018801"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sldNum" idx="12"/>
          </p:nvPr>
        </p:nvSpPr>
        <p:spPr>
          <a:xfrm>
            <a:off x="11277600" y="6172200"/>
            <a:ext cx="60960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53" name="Google Shape;153;p32"/>
          <p:cNvPicPr preferRelativeResize="0"/>
          <p:nvPr/>
        </p:nvPicPr>
        <p:blipFill rotWithShape="1">
          <a:blip r:embed="rId3">
            <a:alphaModFix/>
          </a:blip>
          <a:srcRect/>
          <a:stretch/>
        </p:blipFill>
        <p:spPr>
          <a:xfrm>
            <a:off x="8088846" y="5973801"/>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A40EB4-F7E7-D44F-B842-9546552ACA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45" t="523" r="398"/>
          <a:stretch/>
        </p:blipFill>
        <p:spPr>
          <a:xfrm>
            <a:off x="0" y="0"/>
            <a:ext cx="8382000" cy="6858000"/>
          </a:xfrm>
          <a:prstGeom prst="rect">
            <a:avLst/>
          </a:prstGeom>
        </p:spPr>
      </p:pic>
      <p:sp>
        <p:nvSpPr>
          <p:cNvPr id="9" name="object 4">
            <a:extLst>
              <a:ext uri="{FF2B5EF4-FFF2-40B4-BE49-F238E27FC236}">
                <a16:creationId xmlns:a16="http://schemas.microsoft.com/office/drawing/2014/main" id="{0FCD820A-F8D3-5D42-9095-8180FD5D506C}"/>
              </a:ext>
            </a:extLst>
          </p:cNvPr>
          <p:cNvSpPr/>
          <p:nvPr userDrawn="1"/>
        </p:nvSpPr>
        <p:spPr>
          <a:xfrm>
            <a:off x="5214620"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solidFill>
        </p:spPr>
        <p:txBody>
          <a:bodyPr wrap="square" lIns="0" tIns="0" rIns="0" bIns="0" rtlCol="0"/>
          <a:lstStyle/>
          <a:p>
            <a:endParaRPr dirty="0"/>
          </a:p>
        </p:txBody>
      </p:sp>
      <p:sp>
        <p:nvSpPr>
          <p:cNvPr id="26" name="object 21">
            <a:extLst>
              <a:ext uri="{FF2B5EF4-FFF2-40B4-BE49-F238E27FC236}">
                <a16:creationId xmlns:a16="http://schemas.microsoft.com/office/drawing/2014/main" id="{537E3BCB-192E-D04B-9244-CE63DD0FD0B4}"/>
              </a:ext>
            </a:extLst>
          </p:cNvPr>
          <p:cNvSpPr/>
          <p:nvPr userDrawn="1"/>
        </p:nvSpPr>
        <p:spPr>
          <a:xfrm>
            <a:off x="11346181" y="5129757"/>
            <a:ext cx="845819" cy="1740535"/>
          </a:xfrm>
          <a:custGeom>
            <a:avLst/>
            <a:gdLst/>
            <a:ahLst/>
            <a:cxnLst/>
            <a:rect l="l" t="t" r="r" b="b"/>
            <a:pathLst>
              <a:path w="845820" h="1740534">
                <a:moveTo>
                  <a:pt x="845553" y="0"/>
                </a:moveTo>
                <a:lnTo>
                  <a:pt x="0" y="1740395"/>
                </a:lnTo>
                <a:lnTo>
                  <a:pt x="845553" y="1740395"/>
                </a:lnTo>
                <a:lnTo>
                  <a:pt x="845553" y="0"/>
                </a:lnTo>
                <a:close/>
              </a:path>
            </a:pathLst>
          </a:custGeom>
          <a:solidFill>
            <a:srgbClr val="386EA4"/>
          </a:solidFill>
        </p:spPr>
        <p:txBody>
          <a:bodyPr wrap="square" lIns="0" tIns="0" rIns="0" bIns="0" rtlCol="0"/>
          <a:lstStyle/>
          <a:p>
            <a:endParaRPr dirty="0"/>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7924801" y="2153122"/>
            <a:ext cx="3886199" cy="894878"/>
          </a:xfrm>
          <a:prstGeom prst="rect">
            <a:avLst/>
          </a:prstGeom>
        </p:spPr>
        <p:txBody>
          <a:bodyPr wrap="square" anchor="t" anchorCtr="0">
            <a:noAutofit/>
          </a:bodyPr>
          <a:lstStyle>
            <a:lvl1pPr algn="l">
              <a:defRPr sz="3600" b="1">
                <a:solidFill>
                  <a:srgbClr val="386EA4"/>
                </a:solidFill>
              </a:defRPr>
            </a:lvl1pPr>
          </a:lstStyle>
          <a:p>
            <a:endParaRPr lang="en-US" dirty="0"/>
          </a:p>
        </p:txBody>
      </p:sp>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7924801" y="3742979"/>
            <a:ext cx="3886199" cy="712359"/>
          </a:xfrm>
        </p:spPr>
        <p:txBody>
          <a:bodyPr anchor="t" anchorCtr="0">
            <a:noAutofit/>
          </a:bodyPr>
          <a:lstStyle>
            <a:lvl1pPr marL="0" indent="0" algn="l">
              <a:buNone/>
              <a:defRPr sz="2600">
                <a:latin typeface="Cambria" panose="02040503050406030204" pitchFamily="18" charset="0"/>
              </a:defRPr>
            </a:lvl1pPr>
          </a:lstStyle>
          <a:p>
            <a:pPr lvl="0"/>
            <a:endParaRPr lang="en-US" dirty="0"/>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7924801" y="5412405"/>
            <a:ext cx="3886199" cy="802129"/>
          </a:xfrm>
        </p:spPr>
        <p:txBody>
          <a:bodyPr>
            <a:normAutofit/>
          </a:bodyPr>
          <a:lstStyle>
            <a:lvl1pPr marL="0" indent="0" algn="l">
              <a:spcAft>
                <a:spcPts val="300"/>
              </a:spcAft>
              <a:buNone/>
              <a:defRPr sz="2000">
                <a:latin typeface="Calibri" panose="020F0502020204030204" pitchFamily="34" charset="0"/>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hasCustomPrompt="1"/>
          </p:nvPr>
        </p:nvSpPr>
        <p:spPr>
          <a:xfrm>
            <a:off x="7924801" y="4493903"/>
            <a:ext cx="3886199" cy="381000"/>
          </a:xfrm>
        </p:spPr>
        <p:txBody>
          <a:bodyPr anchor="ctr" anchorCtr="0">
            <a:noAutofit/>
          </a:bodyPr>
          <a:lstStyle>
            <a:lvl1pPr marL="0" indent="0" algn="l">
              <a:buNone/>
              <a:defRPr sz="2000" b="1">
                <a:latin typeface="Calibri" panose="020F0502020204030204" pitchFamily="34" charset="0"/>
                <a:cs typeface="Calibri" panose="020F0502020204030204" pitchFamily="34" charset="0"/>
              </a:defRPr>
            </a:lvl1pPr>
          </a:lstStyle>
          <a:p>
            <a:pPr lvl="0"/>
            <a:r>
              <a:rPr lang="en-US" dirty="0"/>
              <a:t>November 11, 2020</a:t>
            </a:r>
          </a:p>
        </p:txBody>
      </p:sp>
      <p:pic>
        <p:nvPicPr>
          <p:cNvPr id="5" name="Picture 4">
            <a:extLst>
              <a:ext uri="{FF2B5EF4-FFF2-40B4-BE49-F238E27FC236}">
                <a16:creationId xmlns:a16="http://schemas.microsoft.com/office/drawing/2014/main" id="{C27E188D-0924-0F4B-9AC0-C81D4ABA85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221" b="37986"/>
          <a:stretch/>
        </p:blipFill>
        <p:spPr>
          <a:xfrm>
            <a:off x="7924801" y="426354"/>
            <a:ext cx="3886199" cy="869046"/>
          </a:xfrm>
          <a:prstGeom prst="rect">
            <a:avLst/>
          </a:prstGeom>
        </p:spPr>
      </p:pic>
      <p:sp>
        <p:nvSpPr>
          <p:cNvPr id="15" name="object 3">
            <a:extLst>
              <a:ext uri="{FF2B5EF4-FFF2-40B4-BE49-F238E27FC236}">
                <a16:creationId xmlns:a16="http://schemas.microsoft.com/office/drawing/2014/main" id="{1EE20718-13E0-2A48-AE26-315BE10A6A6D}"/>
              </a:ext>
            </a:extLst>
          </p:cNvPr>
          <p:cNvSpPr/>
          <p:nvPr userDrawn="1"/>
        </p:nvSpPr>
        <p:spPr>
          <a:xfrm>
            <a:off x="5451475"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solidFill>
        </p:spPr>
        <p:txBody>
          <a:bodyPr wrap="square" lIns="0" tIns="0" rIns="0" bIns="0" rtlCol="0"/>
          <a:lstStyle/>
          <a:p>
            <a:endParaRPr dirty="0"/>
          </a:p>
        </p:txBody>
      </p:sp>
    </p:spTree>
    <p:extLst>
      <p:ext uri="{BB962C8B-B14F-4D97-AF65-F5344CB8AC3E}">
        <p14:creationId xmlns:p14="http://schemas.microsoft.com/office/powerpoint/2010/main" val="1339896033"/>
      </p:ext>
    </p:extLst>
  </p:cSld>
  <p:clrMapOvr>
    <a:masterClrMapping/>
  </p:clrMapOvr>
  <p:extLst>
    <p:ext uri="{DCECCB84-F9BA-43D5-87BE-67443E8EF086}">
      <p15:sldGuideLst xmlns:p15="http://schemas.microsoft.com/office/powerpoint/2012/main">
        <p15:guide id="1" orient="horz" pos="2160">
          <p15:clr>
            <a:srgbClr val="FBAE40"/>
          </p15:clr>
        </p15:guide>
        <p15:guide id="2" pos="4800">
          <p15:clr>
            <a:srgbClr val="FBAE40"/>
          </p15:clr>
        </p15:guide>
        <p15:guide id="3" pos="7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and Content 3">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480152" y="603169"/>
            <a:ext cx="10035447" cy="492443"/>
          </a:xfrm>
          <a:prstGeom prst="rect">
            <a:avLst/>
          </a:prstGeom>
        </p:spPr>
        <p:txBody>
          <a:bodyPr lIns="0" tIns="0" rIns="0" bIns="0"/>
          <a:lstStyle>
            <a:lvl1pPr>
              <a:defRPr sz="3200" b="1" i="0">
                <a:solidFill>
                  <a:srgbClr val="386EA3"/>
                </a:solidFill>
                <a:latin typeface="Cambria" panose="02040503050406030204" pitchFamily="18" charset="0"/>
                <a:cs typeface="Cambria" panose="02040503050406030204" pitchFamily="18" charset="0"/>
              </a:defRPr>
            </a:lvl1pPr>
          </a:lstStyle>
          <a:p>
            <a:endParaRPr dirty="0"/>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dirty="0"/>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dirty="0"/>
          </a:p>
        </p:txBody>
      </p:sp>
      <p:pic>
        <p:nvPicPr>
          <p:cNvPr id="9" name="Picture 8">
            <a:extLst>
              <a:ext uri="{FF2B5EF4-FFF2-40B4-BE49-F238E27FC236}">
                <a16:creationId xmlns:a16="http://schemas.microsoft.com/office/drawing/2014/main" id="{4587F29F-B2D3-F449-9B02-E9D74F118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5984755"/>
            <a:ext cx="2949130" cy="1007931"/>
          </a:xfrm>
          <a:prstGeom prst="rect">
            <a:avLst/>
          </a:prstGeom>
        </p:spPr>
      </p:pic>
    </p:spTree>
    <p:extLst>
      <p:ext uri="{BB962C8B-B14F-4D97-AF65-F5344CB8AC3E}">
        <p14:creationId xmlns:p14="http://schemas.microsoft.com/office/powerpoint/2010/main" val="605671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EB33-AF3D-EB48-AEF7-A3D0946FA3CE}"/>
              </a:ext>
            </a:extLst>
          </p:cNvPr>
          <p:cNvSpPr>
            <a:spLocks noGrp="1"/>
          </p:cNvSpPr>
          <p:nvPr>
            <p:ph type="title"/>
          </p:nvPr>
        </p:nvSpPr>
        <p:spPr>
          <a:xfrm>
            <a:off x="838200" y="365125"/>
            <a:ext cx="9144000" cy="885705"/>
          </a:xfrm>
        </p:spPr>
        <p:txBody>
          <a:bodyPr anchor="b"/>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F659FFF-5A32-6E41-8547-76B62D5456BF}"/>
              </a:ext>
            </a:extLst>
          </p:cNvPr>
          <p:cNvSpPr>
            <a:spLocks noGrp="1"/>
          </p:cNvSpPr>
          <p:nvPr>
            <p:ph idx="1"/>
          </p:nvPr>
        </p:nvSpPr>
        <p:spPr>
          <a:xfrm>
            <a:off x="838200" y="1394302"/>
            <a:ext cx="10515600" cy="4842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A897396-9ABB-074A-ABAA-034051270C2C}"/>
              </a:ext>
            </a:extLst>
          </p:cNvPr>
          <p:cNvSpPr>
            <a:spLocks noGrp="1"/>
          </p:cNvSpPr>
          <p:nvPr>
            <p:ph type="sldNum" sz="quarter" idx="12"/>
          </p:nvPr>
        </p:nvSpPr>
        <p:spPr/>
        <p:txBody>
          <a:bodyPr/>
          <a:lstStyle/>
          <a:p>
            <a:fld id="{90546437-FB54-6645-A161-6F1D4D8472AD}" type="slidenum">
              <a:rPr lang="en-US" smtClean="0"/>
              <a:t>‹#›</a:t>
            </a:fld>
            <a:endParaRPr lang="en-US" dirty="0"/>
          </a:p>
        </p:txBody>
      </p:sp>
      <p:pic>
        <p:nvPicPr>
          <p:cNvPr id="8" name="Picture 7">
            <a:hlinkClick r:id="rId2"/>
            <a:extLst>
              <a:ext uri="{FF2B5EF4-FFF2-40B4-BE49-F238E27FC236}">
                <a16:creationId xmlns:a16="http://schemas.microsoft.com/office/drawing/2014/main" id="{A60C75B0-D828-404D-B638-8C800FC941C6}"/>
              </a:ext>
            </a:extLst>
          </p:cNvPr>
          <p:cNvPicPr>
            <a:picLocks noChangeAspect="1"/>
          </p:cNvPicPr>
          <p:nvPr userDrawn="1"/>
        </p:nvPicPr>
        <p:blipFill>
          <a:blip r:embed="rId3"/>
          <a:stretch>
            <a:fillRect/>
          </a:stretch>
        </p:blipFill>
        <p:spPr>
          <a:xfrm>
            <a:off x="10528530" y="318498"/>
            <a:ext cx="1283880" cy="390419"/>
          </a:xfrm>
          <a:prstGeom prst="rect">
            <a:avLst/>
          </a:prstGeom>
        </p:spPr>
      </p:pic>
      <p:cxnSp>
        <p:nvCxnSpPr>
          <p:cNvPr id="9" name="Straight Connector 8">
            <a:extLst>
              <a:ext uri="{FF2B5EF4-FFF2-40B4-BE49-F238E27FC236}">
                <a16:creationId xmlns:a16="http://schemas.microsoft.com/office/drawing/2014/main" id="{6A080F16-018C-8141-AE35-F801E350EF4E}"/>
              </a:ext>
            </a:extLst>
          </p:cNvPr>
          <p:cNvCxnSpPr>
            <a:cxnSpLocks/>
          </p:cNvCxnSpPr>
          <p:nvPr userDrawn="1"/>
        </p:nvCxnSpPr>
        <p:spPr>
          <a:xfrm>
            <a:off x="923925" y="1269999"/>
            <a:ext cx="10429875" cy="0"/>
          </a:xfrm>
          <a:prstGeom prst="line">
            <a:avLst/>
          </a:prstGeom>
          <a:ln w="19050">
            <a:solidFill>
              <a:srgbClr val="00A84F"/>
            </a:solidFill>
          </a:ln>
        </p:spPr>
        <p:style>
          <a:lnRef idx="1">
            <a:schemeClr val="accent1"/>
          </a:lnRef>
          <a:fillRef idx="0">
            <a:schemeClr val="accent1"/>
          </a:fillRef>
          <a:effectRef idx="0">
            <a:schemeClr val="accent1"/>
          </a:effectRef>
          <a:fontRef idx="minor">
            <a:schemeClr val="tx1"/>
          </a:fontRef>
        </p:style>
      </p:cxnSp>
      <p:sp>
        <p:nvSpPr>
          <p:cNvPr id="7"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www.nciea.org</a:t>
            </a:r>
            <a:endParaRPr lang="en-US" dirty="0"/>
          </a:p>
        </p:txBody>
      </p:sp>
    </p:spTree>
    <p:extLst>
      <p:ext uri="{BB962C8B-B14F-4D97-AF65-F5344CB8AC3E}">
        <p14:creationId xmlns:p14="http://schemas.microsoft.com/office/powerpoint/2010/main" val="360652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and Content 3">
  <p:cSld name="1_Title and Content 3">
    <p:spTree>
      <p:nvGrpSpPr>
        <p:cNvPr id="1" name="Shape 30"/>
        <p:cNvGrpSpPr/>
        <p:nvPr/>
      </p:nvGrpSpPr>
      <p:grpSpPr>
        <a:xfrm>
          <a:off x="0" y="0"/>
          <a:ext cx="0" cy="0"/>
          <a:chOff x="0" y="0"/>
          <a:chExt cx="0" cy="0"/>
        </a:xfrm>
      </p:grpSpPr>
      <p:sp>
        <p:nvSpPr>
          <p:cNvPr id="31" name="Google Shape;31;p14"/>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body" idx="1"/>
          </p:nvPr>
        </p:nvSpPr>
        <p:spPr>
          <a:xfrm>
            <a:off x="479425" y="1527605"/>
            <a:ext cx="10036174" cy="4053092"/>
          </a:xfrm>
          <a:prstGeom prst="rect">
            <a:avLst/>
          </a:prstGeom>
          <a:noFill/>
          <a:ln>
            <a:noFill/>
          </a:ln>
        </p:spPr>
        <p:txBody>
          <a:bodyPr spcFirstLastPara="1" wrap="square" lIns="0" tIns="0" rIns="0" bIns="0" anchor="t" anchorCtr="0">
            <a:norm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600"/>
              </a:spcBef>
              <a:spcAft>
                <a:spcPts val="0"/>
              </a:spcAft>
              <a:buSzPts val="2200"/>
              <a:buChar char="&gt;"/>
              <a:defRPr/>
            </a:lvl2pPr>
            <a:lvl3pPr marL="1371600" lvl="2" indent="-355600" algn="l">
              <a:lnSpc>
                <a:spcPct val="100000"/>
              </a:lnSpc>
              <a:spcBef>
                <a:spcPts val="6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3" name="Google Shape;33;p14"/>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4" name="Google Shape;34;p14"/>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35" name="Google Shape;35;p14"/>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sclaimer Slide 1">
  <p:cSld name="Disclaimer Slide 1">
    <p:spTree>
      <p:nvGrpSpPr>
        <p:cNvPr id="1" name="Shape 44"/>
        <p:cNvGrpSpPr/>
        <p:nvPr/>
      </p:nvGrpSpPr>
      <p:grpSpPr>
        <a:xfrm>
          <a:off x="0" y="0"/>
          <a:ext cx="0" cy="0"/>
          <a:chOff x="0" y="0"/>
          <a:chExt cx="0" cy="0"/>
        </a:xfrm>
      </p:grpSpPr>
      <p:sp>
        <p:nvSpPr>
          <p:cNvPr id="45" name="Google Shape;45;p21"/>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6" name="Google Shape;46;p21"/>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rgbClr val="386EA4">
              <a:alpha val="91372"/>
            </a:srgbClr>
          </a:solidFill>
          <a:ln w="9525"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7" name="Google Shape;47;p21"/>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chemeClr val="lt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8" name="Google Shape;48;p21"/>
          <p:cNvSpPr txBox="1">
            <a:spLocks noGrp="1"/>
          </p:cNvSpPr>
          <p:nvPr>
            <p:ph type="body" idx="1"/>
          </p:nvPr>
        </p:nvSpPr>
        <p:spPr>
          <a:xfrm>
            <a:off x="914400" y="1981200"/>
            <a:ext cx="8077200" cy="2895600"/>
          </a:xfrm>
          <a:prstGeom prst="rect">
            <a:avLst/>
          </a:prstGeom>
          <a:noFill/>
          <a:ln>
            <a:noFill/>
          </a:ln>
        </p:spPr>
        <p:txBody>
          <a:bodyPr spcFirstLastPara="1" wrap="square" lIns="0" tIns="0" rIns="0" bIns="0" anchor="t" anchorCtr="0">
            <a:normAutofit/>
          </a:bodyPr>
          <a:lstStyle>
            <a:lvl1pPr marL="457200" lvl="0" indent="-228600" algn="l">
              <a:lnSpc>
                <a:spcPct val="156250"/>
              </a:lnSpc>
              <a:spcBef>
                <a:spcPts val="0"/>
              </a:spcBef>
              <a:spcAft>
                <a:spcPts val="0"/>
              </a:spcAft>
              <a:buClr>
                <a:srgbClr val="59A44F"/>
              </a:buClr>
              <a:buSzPts val="1600"/>
              <a:buFont typeface="Arial"/>
              <a:buNone/>
              <a:defRPr sz="1600" b="0" i="0">
                <a:solidFill>
                  <a:schemeClr val="lt1"/>
                </a:solidFill>
                <a:latin typeface="Calibri"/>
                <a:ea typeface="Calibri"/>
                <a:cs typeface="Calibri"/>
                <a:sym typeface="Calibri"/>
              </a:defRPr>
            </a:lvl1pPr>
            <a:lvl2pPr marL="914400" lvl="1"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2pPr>
            <a:lvl3pPr marL="1371600" lvl="2"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3pPr>
            <a:lvl4pPr marL="1828800" lvl="3"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4pPr>
            <a:lvl5pPr marL="2286000" lvl="4" indent="-381000" algn="l">
              <a:lnSpc>
                <a:spcPct val="100000"/>
              </a:lnSpc>
              <a:spcBef>
                <a:spcPts val="1200"/>
              </a:spcBef>
              <a:spcAft>
                <a:spcPts val="0"/>
              </a:spcAft>
              <a:buClr>
                <a:srgbClr val="59A44F"/>
              </a:buClr>
              <a:buSzPts val="2400"/>
              <a:buFont typeface="Arial"/>
              <a:buChar char="〉"/>
              <a:defRPr sz="2400" b="0" i="0">
                <a:solidFill>
                  <a:schemeClr val="lt1"/>
                </a:solidFill>
                <a:latin typeface="Cambria"/>
                <a:ea typeface="Cambria"/>
                <a:cs typeface="Cambria"/>
                <a:sym typeface="Cambria"/>
              </a:defRPr>
            </a:lvl5pPr>
            <a:lvl6pPr marL="2743200" lvl="5" indent="-228600" algn="l">
              <a:lnSpc>
                <a:spcPct val="100000"/>
              </a:lnSpc>
              <a:spcBef>
                <a:spcPts val="12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50" name="Google Shape;50;p21"/>
          <p:cNvPicPr preferRelativeResize="0"/>
          <p:nvPr/>
        </p:nvPicPr>
        <p:blipFill rotWithShape="1">
          <a:blip r:embed="rId2">
            <a:alphaModFix/>
          </a:blip>
          <a:srcRect/>
          <a:stretch/>
        </p:blipFill>
        <p:spPr>
          <a:xfrm>
            <a:off x="914400" y="5984755"/>
            <a:ext cx="2949130" cy="10079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Smart Art/Chart">
  <p:cSld name="Title and Content Smart Art/Chart">
    <p:spTree>
      <p:nvGrpSpPr>
        <p:cNvPr id="1" name="Shape 51"/>
        <p:cNvGrpSpPr/>
        <p:nvPr/>
      </p:nvGrpSpPr>
      <p:grpSpPr>
        <a:xfrm>
          <a:off x="0" y="0"/>
          <a:ext cx="0" cy="0"/>
          <a:chOff x="0" y="0"/>
          <a:chExt cx="0" cy="0"/>
        </a:xfrm>
      </p:grpSpPr>
      <p:sp>
        <p:nvSpPr>
          <p:cNvPr id="52" name="Google Shape;52;p20"/>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3" name="Google Shape;53;p20"/>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4" name="Google Shape;54;p20"/>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6" name="Google Shape;56;p20"/>
          <p:cNvSpPr txBox="1">
            <a:spLocks noGrp="1"/>
          </p:cNvSpPr>
          <p:nvPr>
            <p:ph type="body" idx="1"/>
          </p:nvPr>
        </p:nvSpPr>
        <p:spPr>
          <a:xfrm>
            <a:off x="479425" y="1527605"/>
            <a:ext cx="56165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body" idx="2"/>
          </p:nvPr>
        </p:nvSpPr>
        <p:spPr>
          <a:xfrm>
            <a:off x="6477000" y="1527605"/>
            <a:ext cx="3276600"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58" name="Google Shape;58;p20"/>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bg>
      <p:bgPr>
        <a:solidFill>
          <a:srgbClr val="376092"/>
        </a:solidFill>
        <a:effectLst/>
      </p:bgPr>
    </p:bg>
    <p:spTree>
      <p:nvGrpSpPr>
        <p:cNvPr id="1" name="Shape 59"/>
        <p:cNvGrpSpPr/>
        <p:nvPr/>
      </p:nvGrpSpPr>
      <p:grpSpPr>
        <a:xfrm>
          <a:off x="0" y="0"/>
          <a:ext cx="0" cy="0"/>
          <a:chOff x="0" y="0"/>
          <a:chExt cx="0" cy="0"/>
        </a:xfrm>
      </p:grpSpPr>
      <p:sp>
        <p:nvSpPr>
          <p:cNvPr id="60" name="Google Shape;60;p22"/>
          <p:cNvSpPr/>
          <p:nvPr/>
        </p:nvSpPr>
        <p:spPr>
          <a:xfrm>
            <a:off x="4787894"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386EA3">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1" name="Google Shape;61;p22"/>
          <p:cNvSpPr/>
          <p:nvPr/>
        </p:nvSpPr>
        <p:spPr>
          <a:xfrm>
            <a:off x="5516369" y="0"/>
            <a:ext cx="6672580" cy="6858000"/>
          </a:xfrm>
          <a:custGeom>
            <a:avLst/>
            <a:gdLst/>
            <a:ahLst/>
            <a:cxnLst/>
            <a:rect l="l" t="t" r="r" b="b"/>
            <a:pathLst>
              <a:path w="6672580" h="6858000" extrusionOk="0">
                <a:moveTo>
                  <a:pt x="6672582" y="0"/>
                </a:moveTo>
                <a:lnTo>
                  <a:pt x="0" y="0"/>
                </a:lnTo>
                <a:lnTo>
                  <a:pt x="1665935" y="3429000"/>
                </a:lnTo>
                <a:lnTo>
                  <a:pt x="0" y="6858000"/>
                </a:lnTo>
                <a:lnTo>
                  <a:pt x="6672582" y="6858000"/>
                </a:lnTo>
                <a:lnTo>
                  <a:pt x="6672582" y="0"/>
                </a:lnTo>
                <a:close/>
              </a:path>
            </a:pathLst>
          </a:custGeom>
          <a:solidFill>
            <a:srgbClr val="386EA3">
              <a:alpha val="91372"/>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2" name="Google Shape;62;p22"/>
          <p:cNvSpPr txBox="1">
            <a:spLocks noGrp="1"/>
          </p:cNvSpPr>
          <p:nvPr>
            <p:ph type="body" idx="1"/>
          </p:nvPr>
        </p:nvSpPr>
        <p:spPr>
          <a:xfrm>
            <a:off x="480152" y="4639399"/>
            <a:ext cx="4307742" cy="8254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2400"/>
              <a:buNone/>
              <a:defRPr sz="2400">
                <a:solidFill>
                  <a:schemeClr val="lt1"/>
                </a:solidFill>
                <a:latin typeface="Cambria"/>
                <a:ea typeface="Cambria"/>
                <a:cs typeface="Cambria"/>
                <a:sym typeface="Cambria"/>
              </a:defRPr>
            </a:lvl1pPr>
            <a:lvl2pPr marL="914400" lvl="1" indent="-228600" algn="l">
              <a:lnSpc>
                <a:spcPct val="100000"/>
              </a:lnSpc>
              <a:spcBef>
                <a:spcPts val="600"/>
              </a:spcBef>
              <a:spcAft>
                <a:spcPts val="0"/>
              </a:spcAft>
              <a:buSzPts val="2000"/>
              <a:buNone/>
              <a:defRPr sz="2000">
                <a:solidFill>
                  <a:srgbClr val="8DA1BE"/>
                </a:solidFill>
              </a:defRPr>
            </a:lvl2pPr>
            <a:lvl3pPr marL="1371600" lvl="2" indent="-228600" algn="l">
              <a:lnSpc>
                <a:spcPct val="100000"/>
              </a:lnSpc>
              <a:spcBef>
                <a:spcPts val="600"/>
              </a:spcBef>
              <a:spcAft>
                <a:spcPts val="0"/>
              </a:spcAft>
              <a:buSzPts val="1800"/>
              <a:buNone/>
              <a:defRPr sz="1800">
                <a:solidFill>
                  <a:srgbClr val="8DA1BE"/>
                </a:solidFill>
              </a:defRPr>
            </a:lvl3pPr>
            <a:lvl4pPr marL="1828800" lvl="3" indent="-228600" algn="l">
              <a:lnSpc>
                <a:spcPct val="100000"/>
              </a:lnSpc>
              <a:spcBef>
                <a:spcPts val="600"/>
              </a:spcBef>
              <a:spcAft>
                <a:spcPts val="0"/>
              </a:spcAft>
              <a:buSzPts val="1600"/>
              <a:buNone/>
              <a:defRPr sz="1600">
                <a:solidFill>
                  <a:srgbClr val="8DA1BE"/>
                </a:solidFill>
              </a:defRPr>
            </a:lvl4pPr>
            <a:lvl5pPr marL="2286000" lvl="4" indent="-228600" algn="l">
              <a:lnSpc>
                <a:spcPct val="100000"/>
              </a:lnSpc>
              <a:spcBef>
                <a:spcPts val="600"/>
              </a:spcBef>
              <a:spcAft>
                <a:spcPts val="0"/>
              </a:spcAft>
              <a:buSzPts val="1600"/>
              <a:buNone/>
              <a:defRPr sz="1600">
                <a:solidFill>
                  <a:srgbClr val="8DA1BE"/>
                </a:solidFill>
              </a:defRPr>
            </a:lvl5pPr>
            <a:lvl6pPr marL="2743200" lvl="5" indent="-228600" algn="l">
              <a:lnSpc>
                <a:spcPct val="100000"/>
              </a:lnSpc>
              <a:spcBef>
                <a:spcPts val="600"/>
              </a:spcBef>
              <a:spcAft>
                <a:spcPts val="0"/>
              </a:spcAft>
              <a:buClr>
                <a:srgbClr val="8DA1BE"/>
              </a:buClr>
              <a:buSzPts val="1600"/>
              <a:buFont typeface="Calibri"/>
              <a:buNone/>
              <a:defRPr sz="1600">
                <a:solidFill>
                  <a:srgbClr val="8DA1BE"/>
                </a:solidFill>
              </a:defRPr>
            </a:lvl6pPr>
            <a:lvl7pPr marL="3200400" lvl="6" indent="-228600" algn="l">
              <a:lnSpc>
                <a:spcPct val="100000"/>
              </a:lnSpc>
              <a:spcBef>
                <a:spcPts val="0"/>
              </a:spcBef>
              <a:spcAft>
                <a:spcPts val="0"/>
              </a:spcAft>
              <a:buClr>
                <a:srgbClr val="8DA1BE"/>
              </a:buClr>
              <a:buSzPts val="1600"/>
              <a:buFont typeface="Calibri"/>
              <a:buNone/>
              <a:defRPr sz="1600">
                <a:solidFill>
                  <a:srgbClr val="8DA1BE"/>
                </a:solidFill>
              </a:defRPr>
            </a:lvl7pPr>
            <a:lvl8pPr marL="3657600" lvl="7" indent="-228600" algn="l">
              <a:lnSpc>
                <a:spcPct val="100000"/>
              </a:lnSpc>
              <a:spcBef>
                <a:spcPts val="0"/>
              </a:spcBef>
              <a:spcAft>
                <a:spcPts val="0"/>
              </a:spcAft>
              <a:buClr>
                <a:srgbClr val="8DA1BE"/>
              </a:buClr>
              <a:buSzPts val="1600"/>
              <a:buFont typeface="Calibri"/>
              <a:buNone/>
              <a:defRPr sz="1600">
                <a:solidFill>
                  <a:srgbClr val="8DA1BE"/>
                </a:solidFill>
              </a:defRPr>
            </a:lvl8pPr>
            <a:lvl9pPr marL="4114800" lvl="8" indent="-228600" algn="l">
              <a:lnSpc>
                <a:spcPct val="100000"/>
              </a:lnSpc>
              <a:spcBef>
                <a:spcPts val="0"/>
              </a:spcBef>
              <a:spcAft>
                <a:spcPts val="0"/>
              </a:spcAft>
              <a:buClr>
                <a:srgbClr val="8DA1BE"/>
              </a:buClr>
              <a:buSzPts val="1600"/>
              <a:buFont typeface="Calibri"/>
              <a:buNone/>
              <a:defRPr sz="1600">
                <a:solidFill>
                  <a:srgbClr val="8DA1BE"/>
                </a:solidFill>
              </a:defRPr>
            </a:lvl9pPr>
          </a:lstStyle>
          <a:p>
            <a:endParaRPr/>
          </a:p>
        </p:txBody>
      </p:sp>
      <p:sp>
        <p:nvSpPr>
          <p:cNvPr id="63" name="Google Shape;63;p22"/>
          <p:cNvSpPr txBox="1">
            <a:spLocks noGrp="1"/>
          </p:cNvSpPr>
          <p:nvPr>
            <p:ph type="title"/>
          </p:nvPr>
        </p:nvSpPr>
        <p:spPr>
          <a:xfrm>
            <a:off x="480152" y="2730500"/>
            <a:ext cx="4307742" cy="1346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65" name="Google Shape;65;p22"/>
          <p:cNvPicPr preferRelativeResize="0"/>
          <p:nvPr/>
        </p:nvPicPr>
        <p:blipFill rotWithShape="1">
          <a:blip r:embed="rId2">
            <a:alphaModFix/>
          </a:blip>
          <a:srcRect/>
          <a:stretch/>
        </p:blipFill>
        <p:spPr>
          <a:xfrm>
            <a:off x="457200" y="5984755"/>
            <a:ext cx="2949130" cy="10079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lt1"/>
        </a:solidFill>
        <a:effectLst/>
      </p:bgPr>
    </p:bg>
    <p:spTree>
      <p:nvGrpSpPr>
        <p:cNvPr id="1" name="Shape 66"/>
        <p:cNvGrpSpPr/>
        <p:nvPr/>
      </p:nvGrpSpPr>
      <p:grpSpPr>
        <a:xfrm>
          <a:off x="0" y="0"/>
          <a:ext cx="0" cy="0"/>
          <a:chOff x="0" y="0"/>
          <a:chExt cx="0" cy="0"/>
        </a:xfrm>
      </p:grpSpPr>
      <p:pic>
        <p:nvPicPr>
          <p:cNvPr id="67" name="Google Shape;67;p23"/>
          <p:cNvPicPr preferRelativeResize="0"/>
          <p:nvPr/>
        </p:nvPicPr>
        <p:blipFill rotWithShape="1">
          <a:blip r:embed="rId2">
            <a:alphaModFix/>
          </a:blip>
          <a:srcRect/>
          <a:stretch/>
        </p:blipFill>
        <p:spPr>
          <a:xfrm>
            <a:off x="1892300" y="-5752"/>
            <a:ext cx="10296933" cy="6861042"/>
          </a:xfrm>
          <a:prstGeom prst="rect">
            <a:avLst/>
          </a:prstGeom>
          <a:noFill/>
          <a:ln>
            <a:noFill/>
          </a:ln>
        </p:spPr>
      </p:pic>
      <p:sp>
        <p:nvSpPr>
          <p:cNvPr id="68" name="Google Shape;68;p23"/>
          <p:cNvSpPr/>
          <p:nvPr/>
        </p:nvSpPr>
        <p:spPr>
          <a:xfrm>
            <a:off x="-304800" y="0"/>
            <a:ext cx="5628640" cy="6858000"/>
          </a:xfrm>
          <a:custGeom>
            <a:avLst/>
            <a:gdLst/>
            <a:ahLst/>
            <a:cxnLst/>
            <a:rect l="l" t="t" r="r" b="b"/>
            <a:pathLst>
              <a:path w="5628640" h="6858000" extrusionOk="0">
                <a:moveTo>
                  <a:pt x="3964238" y="0"/>
                </a:moveTo>
                <a:lnTo>
                  <a:pt x="0" y="0"/>
                </a:lnTo>
                <a:lnTo>
                  <a:pt x="0" y="6858000"/>
                </a:lnTo>
                <a:lnTo>
                  <a:pt x="3964238" y="6858000"/>
                </a:lnTo>
                <a:lnTo>
                  <a:pt x="5628458" y="3429005"/>
                </a:lnTo>
                <a:lnTo>
                  <a:pt x="3964238"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9" name="Google Shape;69;p23"/>
          <p:cNvSpPr/>
          <p:nvPr/>
        </p:nvSpPr>
        <p:spPr>
          <a:xfrm>
            <a:off x="3908549"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0" name="Google Shape;70;p23"/>
          <p:cNvSpPr txBox="1">
            <a:spLocks noGrp="1"/>
          </p:cNvSpPr>
          <p:nvPr>
            <p:ph type="title"/>
          </p:nvPr>
        </p:nvSpPr>
        <p:spPr>
          <a:xfrm>
            <a:off x="480152" y="2974032"/>
            <a:ext cx="3253045" cy="912168"/>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2" name="Google Shape;72;p23"/>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73" name="Google Shape;73;p23"/>
          <p:cNvPicPr preferRelativeResize="0"/>
          <p:nvPr/>
        </p:nvPicPr>
        <p:blipFill rotWithShape="1">
          <a:blip r:embed="rId3">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4">
  <p:cSld name="Title and Content 4">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7" name="Google Shape;77;p24"/>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78" name="Google Shape;78;p24"/>
          <p:cNvSpPr txBox="1">
            <a:spLocks noGrp="1"/>
          </p:cNvSpPr>
          <p:nvPr>
            <p:ph type="body" idx="1"/>
          </p:nvPr>
        </p:nvSpPr>
        <p:spPr>
          <a:xfrm>
            <a:off x="47942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2"/>
          </p:nvPr>
        </p:nvSpPr>
        <p:spPr>
          <a:xfrm>
            <a:off x="5061585" y="1527605"/>
            <a:ext cx="4244975"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80" name="Google Shape;80;p24"/>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Content 1">
  <p:cSld name="Title and Content 1">
    <p:spTree>
      <p:nvGrpSpPr>
        <p:cNvPr id="1" name="Shape 81"/>
        <p:cNvGrpSpPr/>
        <p:nvPr/>
      </p:nvGrpSpPr>
      <p:grpSpPr>
        <a:xfrm>
          <a:off x="0" y="0"/>
          <a:ext cx="0" cy="0"/>
          <a:chOff x="0" y="0"/>
          <a:chExt cx="0" cy="0"/>
        </a:xfrm>
      </p:grpSpPr>
      <p:sp>
        <p:nvSpPr>
          <p:cNvPr id="82" name="Google Shape;82;p25"/>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3" name="Google Shape;83;p25"/>
          <p:cNvSpPr/>
          <p:nvPr/>
        </p:nvSpPr>
        <p:spPr>
          <a:xfrm>
            <a:off x="0" y="0"/>
            <a:ext cx="10769600" cy="6858000"/>
          </a:xfrm>
          <a:custGeom>
            <a:avLst/>
            <a:gdLst/>
            <a:ahLst/>
            <a:cxnLst/>
            <a:rect l="l" t="t" r="r" b="b"/>
            <a:pathLst>
              <a:path w="10769600" h="6858000" extrusionOk="0">
                <a:moveTo>
                  <a:pt x="9104894" y="0"/>
                </a:moveTo>
                <a:lnTo>
                  <a:pt x="0" y="0"/>
                </a:lnTo>
                <a:lnTo>
                  <a:pt x="0" y="6858000"/>
                </a:lnTo>
                <a:lnTo>
                  <a:pt x="9104894" y="6858000"/>
                </a:lnTo>
                <a:lnTo>
                  <a:pt x="10769103" y="3429005"/>
                </a:lnTo>
                <a:lnTo>
                  <a:pt x="9104894"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4" name="Google Shape;84;p25"/>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5" name="Google Shape;85;p25"/>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87" name="Google Shape;87;p25"/>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88" name="Google Shape;88;p25"/>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2">
  <p:cSld name="Title and Content 2">
    <p:spTree>
      <p:nvGrpSpPr>
        <p:cNvPr id="1" name="Shape 89"/>
        <p:cNvGrpSpPr/>
        <p:nvPr/>
      </p:nvGrpSpPr>
      <p:grpSpPr>
        <a:xfrm>
          <a:off x="0" y="0"/>
          <a:ext cx="0" cy="0"/>
          <a:chOff x="0" y="0"/>
          <a:chExt cx="0" cy="0"/>
        </a:xfrm>
      </p:grpSpPr>
      <p:sp>
        <p:nvSpPr>
          <p:cNvPr id="90" name="Google Shape;90;p26"/>
          <p:cNvSpPr/>
          <p:nvPr/>
        </p:nvSpPr>
        <p:spPr>
          <a:xfrm>
            <a:off x="9306242" y="0"/>
            <a:ext cx="2092325" cy="6858000"/>
          </a:xfrm>
          <a:custGeom>
            <a:avLst/>
            <a:gdLst/>
            <a:ahLst/>
            <a:cxnLst/>
            <a:rect l="l" t="t" r="r" b="b"/>
            <a:pathLst>
              <a:path w="2092325" h="6858000" extrusionOk="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411"/>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1" name="Google Shape;91;p26"/>
          <p:cNvSpPr/>
          <p:nvPr/>
        </p:nvSpPr>
        <p:spPr>
          <a:xfrm>
            <a:off x="9944100" y="0"/>
            <a:ext cx="2245360" cy="6858000"/>
          </a:xfrm>
          <a:custGeom>
            <a:avLst/>
            <a:gdLst/>
            <a:ahLst/>
            <a:cxnLst/>
            <a:rect l="l" t="t" r="r" b="b"/>
            <a:pathLst>
              <a:path w="2245359" h="6858000" extrusionOk="0">
                <a:moveTo>
                  <a:pt x="2244852" y="0"/>
                </a:moveTo>
                <a:lnTo>
                  <a:pt x="0" y="0"/>
                </a:lnTo>
                <a:lnTo>
                  <a:pt x="1665935" y="3429000"/>
                </a:lnTo>
                <a:lnTo>
                  <a:pt x="0" y="6858000"/>
                </a:lnTo>
                <a:lnTo>
                  <a:pt x="2244852" y="6858000"/>
                </a:lnTo>
                <a:lnTo>
                  <a:pt x="2244852"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2" name="Google Shape;92;p26"/>
          <p:cNvSpPr txBox="1">
            <a:spLocks noGrp="1"/>
          </p:cNvSpPr>
          <p:nvPr>
            <p:ph type="title"/>
          </p:nvPr>
        </p:nvSpPr>
        <p:spPr>
          <a:xfrm>
            <a:off x="480153" y="603169"/>
            <a:ext cx="8825582" cy="49244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6"/>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26"/>
          <p:cNvSpPr txBox="1">
            <a:spLocks noGrp="1"/>
          </p:cNvSpPr>
          <p:nvPr>
            <p:ph type="body" idx="1"/>
          </p:nvPr>
        </p:nvSpPr>
        <p:spPr>
          <a:xfrm>
            <a:off x="479425" y="1527605"/>
            <a:ext cx="8835708" cy="4053092"/>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gt;"/>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228600" algn="l">
              <a:lnSpc>
                <a:spcPct val="100000"/>
              </a:lnSpc>
              <a:spcBef>
                <a:spcPts val="60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95" name="Google Shape;95;p26"/>
          <p:cNvPicPr preferRelativeResize="0"/>
          <p:nvPr/>
        </p:nvPicPr>
        <p:blipFill rotWithShape="1">
          <a:blip r:embed="rId2">
            <a:alphaModFix/>
          </a:blip>
          <a:srcRect/>
          <a:stretch/>
        </p:blipFill>
        <p:spPr>
          <a:xfrm>
            <a:off x="457200" y="5984755"/>
            <a:ext cx="2949130" cy="10079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80152" y="457200"/>
            <a:ext cx="11407048" cy="85407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386EA4"/>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386E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2" name="Google Shape;12;p17"/>
          <p:cNvSpPr txBox="1">
            <a:spLocks noGrp="1"/>
          </p:cNvSpPr>
          <p:nvPr>
            <p:ph type="body" idx="1"/>
          </p:nvPr>
        </p:nvSpPr>
        <p:spPr>
          <a:xfrm>
            <a:off x="480152" y="1825625"/>
            <a:ext cx="10873648" cy="4351338"/>
          </a:xfrm>
          <a:prstGeom prst="rect">
            <a:avLst/>
          </a:prstGeom>
          <a:noFill/>
          <a:ln>
            <a:noFill/>
          </a:ln>
        </p:spPr>
        <p:txBody>
          <a:bodyPr spcFirstLastPara="1" wrap="square" lIns="0" tIns="0" rIns="0" bIns="0" anchor="t" anchorCtr="0">
            <a:normAutofit/>
          </a:bodyPr>
          <a:lstStyle>
            <a:lvl1pPr marL="457200" marR="0" lvl="0" indent="-381000" algn="l" rtl="0">
              <a:lnSpc>
                <a:spcPct val="100000"/>
              </a:lnSpc>
              <a:spcBef>
                <a:spcPts val="0"/>
              </a:spcBef>
              <a:spcAft>
                <a:spcPts val="0"/>
              </a:spcAft>
              <a:buClr>
                <a:srgbClr val="328612"/>
              </a:buClr>
              <a:buSzPts val="2400"/>
              <a:buFont typeface="Noto Sans Symbols"/>
              <a:buChar char="≫"/>
              <a:defRPr sz="2400" b="0" i="0" u="none" strike="noStrike" cap="none">
                <a:solidFill>
                  <a:srgbClr val="386EA4"/>
                </a:solidFill>
                <a:latin typeface="Calibri"/>
                <a:ea typeface="Calibri"/>
                <a:cs typeface="Calibri"/>
                <a:sym typeface="Calibri"/>
              </a:defRPr>
            </a:lvl1pPr>
            <a:lvl2pPr marL="914400" marR="0" lvl="1" indent="-368300" algn="l" rtl="0">
              <a:lnSpc>
                <a:spcPct val="100000"/>
              </a:lnSpc>
              <a:spcBef>
                <a:spcPts val="600"/>
              </a:spcBef>
              <a:spcAft>
                <a:spcPts val="0"/>
              </a:spcAft>
              <a:buClr>
                <a:srgbClr val="328612"/>
              </a:buClr>
              <a:buSzPts val="2200"/>
              <a:buFont typeface="NTR"/>
              <a:buChar char="&gt;"/>
              <a:defRPr sz="2200" b="0" i="0" u="none" strike="noStrike" cap="none">
                <a:solidFill>
                  <a:srgbClr val="386EA4"/>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328612"/>
              </a:buClr>
              <a:buSzPts val="2000"/>
              <a:buFont typeface="NTR"/>
              <a:buChar char="●"/>
              <a:defRPr sz="2000" b="0" i="0" u="none" strike="noStrike" cap="none">
                <a:solidFill>
                  <a:srgbClr val="386EA4"/>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328612"/>
              </a:buClr>
              <a:buSzPts val="1800"/>
              <a:buFont typeface="Noto Sans Symbols"/>
              <a:buChar char="▪"/>
              <a:defRPr sz="1800" b="0" i="0" u="none" strike="noStrike" cap="none">
                <a:solidFill>
                  <a:srgbClr val="386EA4"/>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328612"/>
              </a:buClr>
              <a:buSzPts val="1800"/>
              <a:buFont typeface="Merriweather Sans"/>
              <a:buChar char="▫"/>
              <a:defRPr sz="1800" b="0" i="0" u="none" strike="noStrike" cap="none">
                <a:solidFill>
                  <a:srgbClr val="386EA4"/>
                </a:solidFill>
                <a:latin typeface="Calibri"/>
                <a:ea typeface="Calibri"/>
                <a:cs typeface="Calibri"/>
                <a:sym typeface="Calibri"/>
              </a:defRPr>
            </a:lvl5pPr>
            <a:lvl6pPr marL="2743200" marR="0" lvl="5" indent="-228600" algn="l" rtl="0">
              <a:lnSpc>
                <a:spcPct val="100000"/>
              </a:lnSpc>
              <a:spcBef>
                <a:spcPts val="6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3DA9F9-3482-F24A-B62C-D0D4DD6437CA}"/>
              </a:ext>
            </a:extLst>
          </p:cNvPr>
          <p:cNvSpPr>
            <a:spLocks noGrp="1"/>
          </p:cNvSpPr>
          <p:nvPr>
            <p:ph type="title"/>
          </p:nvPr>
        </p:nvSpPr>
        <p:spPr>
          <a:xfrm>
            <a:off x="7924801" y="2047175"/>
            <a:ext cx="4114799" cy="1762826"/>
          </a:xfrm>
        </p:spPr>
        <p:txBody>
          <a:bodyPr/>
          <a:lstStyle/>
          <a:p>
            <a:pPr>
              <a:lnSpc>
                <a:spcPts val="4400"/>
              </a:lnSpc>
            </a:pPr>
            <a:r>
              <a:rPr lang="en-US" sz="4000" dirty="0"/>
              <a:t>Networked Improvement</a:t>
            </a:r>
            <a:br>
              <a:rPr lang="en-US" sz="4000" dirty="0"/>
            </a:br>
            <a:r>
              <a:rPr lang="en-US" sz="4000" dirty="0"/>
              <a:t>Communities</a:t>
            </a:r>
          </a:p>
        </p:txBody>
      </p:sp>
      <p:sp>
        <p:nvSpPr>
          <p:cNvPr id="2" name="Text Placeholder 1">
            <a:extLst>
              <a:ext uri="{FF2B5EF4-FFF2-40B4-BE49-F238E27FC236}">
                <a16:creationId xmlns:a16="http://schemas.microsoft.com/office/drawing/2014/main" id="{811F2EA3-76D3-5D4E-977E-E1078258CB4D}"/>
              </a:ext>
            </a:extLst>
          </p:cNvPr>
          <p:cNvSpPr>
            <a:spLocks noGrp="1"/>
          </p:cNvSpPr>
          <p:nvPr>
            <p:ph type="body" sz="quarter" idx="10"/>
          </p:nvPr>
        </p:nvSpPr>
        <p:spPr>
          <a:xfrm>
            <a:off x="7389902" y="4075928"/>
            <a:ext cx="4649698" cy="965159"/>
          </a:xfrm>
        </p:spPr>
        <p:txBody>
          <a:bodyPr/>
          <a:lstStyle/>
          <a:p>
            <a:pPr algn="ctr"/>
            <a:r>
              <a:rPr lang="en-US" sz="2800" dirty="0"/>
              <a:t>Developing a Theory of Action and Logic Model</a:t>
            </a:r>
          </a:p>
          <a:p>
            <a:endParaRPr lang="en-US" sz="2800" dirty="0"/>
          </a:p>
        </p:txBody>
      </p:sp>
      <p:sp>
        <p:nvSpPr>
          <p:cNvPr id="10" name="Text Placeholder 9">
            <a:extLst>
              <a:ext uri="{FF2B5EF4-FFF2-40B4-BE49-F238E27FC236}">
                <a16:creationId xmlns:a16="http://schemas.microsoft.com/office/drawing/2014/main" id="{0F719DAB-DE55-944A-A37A-5CDC65198371}"/>
              </a:ext>
            </a:extLst>
          </p:cNvPr>
          <p:cNvSpPr>
            <a:spLocks noGrp="1"/>
          </p:cNvSpPr>
          <p:nvPr>
            <p:ph type="body" sz="quarter" idx="11"/>
          </p:nvPr>
        </p:nvSpPr>
        <p:spPr>
          <a:xfrm>
            <a:off x="7924801" y="7579538"/>
            <a:ext cx="3886199" cy="802129"/>
          </a:xfrm>
        </p:spPr>
        <p:txBody>
          <a:bodyPr/>
          <a:lstStyle/>
          <a:p>
            <a:endParaRPr lang="en-US" dirty="0"/>
          </a:p>
        </p:txBody>
      </p:sp>
      <p:sp>
        <p:nvSpPr>
          <p:cNvPr id="8" name="Text Placeholder 7">
            <a:extLst>
              <a:ext uri="{FF2B5EF4-FFF2-40B4-BE49-F238E27FC236}">
                <a16:creationId xmlns:a16="http://schemas.microsoft.com/office/drawing/2014/main" id="{60E31179-2BAB-764D-AFDA-2BD988A6401B}"/>
              </a:ext>
            </a:extLst>
          </p:cNvPr>
          <p:cNvSpPr>
            <a:spLocks noGrp="1"/>
          </p:cNvSpPr>
          <p:nvPr>
            <p:ph type="body" sz="quarter" idx="12"/>
          </p:nvPr>
        </p:nvSpPr>
        <p:spPr>
          <a:xfrm>
            <a:off x="7924801" y="5913761"/>
            <a:ext cx="3886199" cy="381000"/>
          </a:xfrm>
        </p:spPr>
        <p:txBody>
          <a:bodyPr/>
          <a:lstStyle/>
          <a:p>
            <a:r>
              <a:rPr lang="en-US" dirty="0"/>
              <a:t>[Month, Year]</a:t>
            </a:r>
          </a:p>
        </p:txBody>
      </p:sp>
      <p:sp>
        <p:nvSpPr>
          <p:cNvPr id="4" name="Slide Number Placeholder 3">
            <a:extLst>
              <a:ext uri="{FF2B5EF4-FFF2-40B4-BE49-F238E27FC236}">
                <a16:creationId xmlns:a16="http://schemas.microsoft.com/office/drawing/2014/main" id="{07C11093-6A32-C943-B594-E16134A23426}"/>
              </a:ext>
            </a:extLst>
          </p:cNvPr>
          <p:cNvSpPr>
            <a:spLocks noGrp="1"/>
          </p:cNvSpPr>
          <p:nvPr>
            <p:ph type="sldNum" sz="quarter" idx="4294967295"/>
          </p:nvPr>
        </p:nvSpPr>
        <p:spPr>
          <a:xfrm>
            <a:off x="11285538" y="6172200"/>
            <a:ext cx="906462" cy="2762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60491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E734-0607-4AF9-80D8-F13602C680DB}"/>
              </a:ext>
            </a:extLst>
          </p:cNvPr>
          <p:cNvSpPr>
            <a:spLocks noGrp="1"/>
          </p:cNvSpPr>
          <p:nvPr>
            <p:ph type="title"/>
          </p:nvPr>
        </p:nvSpPr>
        <p:spPr/>
        <p:txBody>
          <a:bodyPr/>
          <a:lstStyle/>
          <a:p>
            <a:r>
              <a:rPr lang="en-US" dirty="0"/>
              <a:t>Transitioning from Theory to Practice…</a:t>
            </a:r>
          </a:p>
        </p:txBody>
      </p:sp>
      <p:sp>
        <p:nvSpPr>
          <p:cNvPr id="4" name="Slide Number Placeholder 3">
            <a:extLst>
              <a:ext uri="{FF2B5EF4-FFF2-40B4-BE49-F238E27FC236}">
                <a16:creationId xmlns:a16="http://schemas.microsoft.com/office/drawing/2014/main" id="{637A068C-34EB-4428-AC4B-E2A3E7F0B317}"/>
              </a:ext>
            </a:extLst>
          </p:cNvPr>
          <p:cNvSpPr>
            <a:spLocks noGrp="1"/>
          </p:cNvSpPr>
          <p:nvPr>
            <p:ph type="sldNum" idx="12"/>
          </p:nvPr>
        </p:nvSpPr>
        <p:spPr/>
        <p:txBody>
          <a:bodyPr/>
          <a:lstStyle/>
          <a:p>
            <a:fld id="{90546437-FB54-6645-A161-6F1D4D8472AD}" type="slidenum">
              <a:rPr lang="en-US" smtClean="0"/>
              <a:t>10</a:t>
            </a:fld>
            <a:endParaRPr lang="en-US" dirty="0"/>
          </a:p>
        </p:txBody>
      </p:sp>
      <p:sp>
        <p:nvSpPr>
          <p:cNvPr id="7" name="TextBox 6">
            <a:extLst>
              <a:ext uri="{FF2B5EF4-FFF2-40B4-BE49-F238E27FC236}">
                <a16:creationId xmlns:a16="http://schemas.microsoft.com/office/drawing/2014/main" id="{80869BFF-4DD7-43C6-8424-A780D5CF8C8E}"/>
              </a:ext>
            </a:extLst>
          </p:cNvPr>
          <p:cNvSpPr txBox="1"/>
          <p:nvPr/>
        </p:nvSpPr>
        <p:spPr>
          <a:xfrm>
            <a:off x="6641757" y="1443841"/>
            <a:ext cx="4694829" cy="5078313"/>
          </a:xfrm>
          <a:prstGeom prst="rect">
            <a:avLst/>
          </a:prstGeom>
          <a:noFill/>
        </p:spPr>
        <p:txBody>
          <a:bodyPr wrap="square" rtlCol="0">
            <a:spAutoFit/>
          </a:bodyPr>
          <a:lstStyle/>
          <a:p>
            <a:r>
              <a:rPr lang="en-US" sz="1800" dirty="0"/>
              <a:t>The </a:t>
            </a:r>
            <a:r>
              <a:rPr lang="en-US" sz="1800" b="1" dirty="0"/>
              <a:t>theory of action </a:t>
            </a:r>
            <a:r>
              <a:rPr lang="en-US" sz="1800" dirty="0"/>
              <a:t>casts a wide view of the program by specifying relationships between broader improvement strategies and their expected outputs and outcomes.</a:t>
            </a:r>
          </a:p>
          <a:p>
            <a:endParaRPr lang="en-US" sz="1800" dirty="0"/>
          </a:p>
          <a:p>
            <a:r>
              <a:rPr lang="en-US" sz="1800" dirty="0"/>
              <a:t>The </a:t>
            </a:r>
            <a:r>
              <a:rPr lang="en-US" sz="1800" b="1" dirty="0"/>
              <a:t>logic model </a:t>
            </a:r>
            <a:r>
              <a:rPr lang="en-US" sz="1800" dirty="0"/>
              <a:t>makes explicit connections across resources, activities, outputs, and outcomes to (1) articulate how a theory of change is designed to work in practice, and (2) evaluate its effectiveness.</a:t>
            </a:r>
          </a:p>
          <a:p>
            <a:endParaRPr lang="en-US" sz="1800" dirty="0"/>
          </a:p>
          <a:p>
            <a:r>
              <a:rPr lang="en-US" sz="1800" dirty="0"/>
              <a:t>The </a:t>
            </a:r>
            <a:r>
              <a:rPr lang="en-US" sz="1800" b="1" dirty="0"/>
              <a:t>implementation plan </a:t>
            </a:r>
            <a:r>
              <a:rPr lang="en-US" sz="1800" dirty="0"/>
              <a:t>builds from the logic model by specifying the nuts and bolts of how components of the logic model (i.e., the program) will be delivered. The implementation plan typically includes assignments, detailed procedures, timelines, and key milestones.</a:t>
            </a:r>
          </a:p>
        </p:txBody>
      </p:sp>
      <p:grpSp>
        <p:nvGrpSpPr>
          <p:cNvPr id="8" name="Group 7">
            <a:extLst>
              <a:ext uri="{FF2B5EF4-FFF2-40B4-BE49-F238E27FC236}">
                <a16:creationId xmlns:a16="http://schemas.microsoft.com/office/drawing/2014/main" id="{5904FA95-BD45-49E6-A6E6-A6F0A93F0747}"/>
              </a:ext>
            </a:extLst>
          </p:cNvPr>
          <p:cNvGrpSpPr/>
          <p:nvPr/>
        </p:nvGrpSpPr>
        <p:grpSpPr>
          <a:xfrm>
            <a:off x="635810" y="1443841"/>
            <a:ext cx="5899416" cy="4396565"/>
            <a:chOff x="838200" y="1443841"/>
            <a:chExt cx="5899416" cy="4396565"/>
          </a:xfrm>
        </p:grpSpPr>
        <p:sp>
          <p:nvSpPr>
            <p:cNvPr id="9" name="Trapezoid 8">
              <a:extLst>
                <a:ext uri="{FF2B5EF4-FFF2-40B4-BE49-F238E27FC236}">
                  <a16:creationId xmlns:a16="http://schemas.microsoft.com/office/drawing/2014/main" id="{265C2663-DCF5-4B36-96DB-6B9DB037A699}"/>
                </a:ext>
              </a:extLst>
            </p:cNvPr>
            <p:cNvSpPr/>
            <p:nvPr/>
          </p:nvSpPr>
          <p:spPr>
            <a:xfrm rot="10800000">
              <a:off x="838200" y="1443841"/>
              <a:ext cx="5899416" cy="4396565"/>
            </a:xfrm>
            <a:prstGeom prst="trapezoid">
              <a:avLst>
                <a:gd name="adj" fmla="val 38251"/>
              </a:avLst>
            </a:prstGeom>
            <a:gradFill>
              <a:gsLst>
                <a:gs pos="53000">
                  <a:schemeClr val="accent5">
                    <a:lumMod val="50000"/>
                  </a:schemeClr>
                </a:gs>
                <a:gs pos="4425">
                  <a:schemeClr val="bg2"/>
                </a:gs>
                <a:gs pos="100000">
                  <a:schemeClr val="accent5">
                    <a:lumMod val="7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588062B-BF59-430E-8970-E142FA2B4630}"/>
                </a:ext>
              </a:extLst>
            </p:cNvPr>
            <p:cNvCxnSpPr>
              <a:cxnSpLocks/>
            </p:cNvCxnSpPr>
            <p:nvPr/>
          </p:nvCxnSpPr>
          <p:spPr>
            <a:xfrm>
              <a:off x="1330036" y="2743200"/>
              <a:ext cx="4946073"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9A9E9C23-EDC2-41A7-A485-6FD50A453D8B}"/>
                </a:ext>
              </a:extLst>
            </p:cNvPr>
            <p:cNvCxnSpPr>
              <a:cxnSpLocks/>
            </p:cNvCxnSpPr>
            <p:nvPr/>
          </p:nvCxnSpPr>
          <p:spPr>
            <a:xfrm>
              <a:off x="1870364" y="4281055"/>
              <a:ext cx="3844636"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8E28F65B-C5C6-4709-A40B-FB02A5D838C5}"/>
                </a:ext>
              </a:extLst>
            </p:cNvPr>
            <p:cNvSpPr txBox="1"/>
            <p:nvPr/>
          </p:nvSpPr>
          <p:spPr>
            <a:xfrm>
              <a:off x="2459183" y="1843479"/>
              <a:ext cx="2625436" cy="3785652"/>
            </a:xfrm>
            <a:prstGeom prst="rect">
              <a:avLst/>
            </a:prstGeom>
            <a:noFill/>
          </p:spPr>
          <p:txBody>
            <a:bodyPr wrap="square" rtlCol="0">
              <a:spAutoFit/>
            </a:bodyPr>
            <a:lstStyle/>
            <a:p>
              <a:pPr algn="ctr"/>
              <a:r>
                <a:rPr lang="en-US" sz="2400" b="1" dirty="0">
                  <a:solidFill>
                    <a:schemeClr val="bg1"/>
                  </a:solidFill>
                </a:rPr>
                <a:t>Theory of Action</a:t>
              </a: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2400" b="1" dirty="0">
                  <a:solidFill>
                    <a:schemeClr val="bg1"/>
                  </a:solidFill>
                </a:rPr>
                <a:t>Logic Model</a:t>
              </a:r>
            </a:p>
            <a:p>
              <a:pPr algn="ctr"/>
              <a:endParaRPr lang="en-US" sz="2400" b="1" dirty="0">
                <a:solidFill>
                  <a:schemeClr val="bg1"/>
                </a:solidFill>
              </a:endParaRPr>
            </a:p>
            <a:p>
              <a:pPr algn="ctr"/>
              <a:endParaRPr lang="en-US" sz="2400" b="1" dirty="0">
                <a:solidFill>
                  <a:schemeClr val="bg1"/>
                </a:solidFill>
              </a:endParaRPr>
            </a:p>
            <a:p>
              <a:pPr algn="ctr"/>
              <a:endParaRPr lang="en-US" sz="2400" b="1" dirty="0">
                <a:solidFill>
                  <a:schemeClr val="bg1"/>
                </a:solidFill>
              </a:endParaRPr>
            </a:p>
            <a:p>
              <a:pPr algn="ctr"/>
              <a:r>
                <a:rPr lang="en-US" sz="2400" b="1" dirty="0">
                  <a:solidFill>
                    <a:schemeClr val="bg1"/>
                  </a:solidFill>
                </a:rPr>
                <a:t>Implementation</a:t>
              </a:r>
            </a:p>
            <a:p>
              <a:pPr algn="ctr"/>
              <a:r>
                <a:rPr lang="en-US" sz="2400" b="1" dirty="0">
                  <a:solidFill>
                    <a:schemeClr val="bg1"/>
                  </a:solidFill>
                </a:rPr>
                <a:t>Plan</a:t>
              </a:r>
            </a:p>
          </p:txBody>
        </p:sp>
      </p:grpSp>
    </p:spTree>
    <p:extLst>
      <p:ext uri="{BB962C8B-B14F-4D97-AF65-F5344CB8AC3E}">
        <p14:creationId xmlns:p14="http://schemas.microsoft.com/office/powerpoint/2010/main" val="244402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52" y="603169"/>
            <a:ext cx="10035447" cy="492443"/>
          </a:xfrm>
        </p:spPr>
        <p:txBody>
          <a:bodyPr wrap="square" anchor="ctr">
            <a:normAutofit/>
          </a:bodyPr>
          <a:lstStyle/>
          <a:p>
            <a:r>
              <a:rPr lang="en-US" dirty="0"/>
              <a:t>The Logic Model…</a:t>
            </a:r>
          </a:p>
        </p:txBody>
      </p:sp>
      <p:sp>
        <p:nvSpPr>
          <p:cNvPr id="4" name="Slide Number Placeholder 3"/>
          <p:cNvSpPr>
            <a:spLocks noGrp="1"/>
          </p:cNvSpPr>
          <p:nvPr>
            <p:ph type="sldNum" sz="quarter" idx="7"/>
          </p:nvPr>
        </p:nvSpPr>
        <p:spPr>
          <a:xfrm>
            <a:off x="10980260" y="6172200"/>
            <a:ext cx="906940" cy="276999"/>
          </a:xfrm>
        </p:spPr>
        <p:txBody>
          <a:bodyPr wrap="square" anchor="b">
            <a:normAutofit/>
          </a:bodyPr>
          <a:lstStyle/>
          <a:p>
            <a:pPr marL="0" lvl="0" indent="0" rtl="0">
              <a:lnSpc>
                <a:spcPct val="90000"/>
              </a:lnSpc>
              <a:spcBef>
                <a:spcPts val="0"/>
              </a:spcBef>
              <a:spcAft>
                <a:spcPts val="600"/>
              </a:spcAft>
              <a:buNone/>
            </a:pPr>
            <a:fld id="{00000000-1234-1234-1234-123412341234}" type="slidenum">
              <a:rPr lang="en-US" sz="1400" smtClean="0"/>
              <a:pPr marL="0" lvl="0" indent="0" rtl="0">
                <a:lnSpc>
                  <a:spcPct val="90000"/>
                </a:lnSpc>
                <a:spcBef>
                  <a:spcPts val="0"/>
                </a:spcBef>
                <a:spcAft>
                  <a:spcPts val="600"/>
                </a:spcAft>
                <a:buNone/>
              </a:pPr>
              <a:t>11</a:t>
            </a:fld>
            <a:endParaRPr lang="en-US" sz="1400"/>
          </a:p>
        </p:txBody>
      </p:sp>
      <p:graphicFrame>
        <p:nvGraphicFramePr>
          <p:cNvPr id="8" name="Text Placeholder 2">
            <a:extLst>
              <a:ext uri="{FF2B5EF4-FFF2-40B4-BE49-F238E27FC236}">
                <a16:creationId xmlns:a16="http://schemas.microsoft.com/office/drawing/2014/main" id="{7A592F03-7AF3-48BB-A767-2F25F5FC593B}"/>
              </a:ext>
            </a:extLst>
          </p:cNvPr>
          <p:cNvGraphicFramePr/>
          <p:nvPr>
            <p:extLst>
              <p:ext uri="{D42A27DB-BD31-4B8C-83A1-F6EECF244321}">
                <p14:modId xmlns:p14="http://schemas.microsoft.com/office/powerpoint/2010/main" val="3706404427"/>
              </p:ext>
            </p:extLst>
          </p:nvPr>
        </p:nvGraphicFramePr>
        <p:xfrm>
          <a:off x="479425" y="1527605"/>
          <a:ext cx="10036174" cy="405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56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Elements of a Logic Model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graphicFrame>
        <p:nvGraphicFramePr>
          <p:cNvPr id="5" name="Table 4">
            <a:extLst>
              <a:ext uri="{FF2B5EF4-FFF2-40B4-BE49-F238E27FC236}">
                <a16:creationId xmlns:a16="http://schemas.microsoft.com/office/drawing/2014/main" id="{2C16A5CD-82AA-4B04-85AC-65249A8E835B}"/>
              </a:ext>
            </a:extLst>
          </p:cNvPr>
          <p:cNvGraphicFramePr>
            <a:graphicFrameLocks noGrp="1"/>
          </p:cNvGraphicFramePr>
          <p:nvPr>
            <p:extLst>
              <p:ext uri="{D42A27DB-BD31-4B8C-83A1-F6EECF244321}">
                <p14:modId xmlns:p14="http://schemas.microsoft.com/office/powerpoint/2010/main" val="4080407146"/>
              </p:ext>
            </p:extLst>
          </p:nvPr>
        </p:nvGraphicFramePr>
        <p:xfrm>
          <a:off x="394266" y="1170043"/>
          <a:ext cx="11028908" cy="4699000"/>
        </p:xfrm>
        <a:graphic>
          <a:graphicData uri="http://schemas.openxmlformats.org/drawingml/2006/table">
            <a:tbl>
              <a:tblPr firstRow="1" bandRow="1">
                <a:tableStyleId>{8799B23B-EC83-4686-B30A-512413B5E67A}</a:tableStyleId>
              </a:tblPr>
              <a:tblGrid>
                <a:gridCol w="1557364">
                  <a:extLst>
                    <a:ext uri="{9D8B030D-6E8A-4147-A177-3AD203B41FA5}">
                      <a16:colId xmlns:a16="http://schemas.microsoft.com/office/drawing/2014/main" val="20000"/>
                    </a:ext>
                  </a:extLst>
                </a:gridCol>
                <a:gridCol w="9471544">
                  <a:extLst>
                    <a:ext uri="{9D8B030D-6E8A-4147-A177-3AD203B41FA5}">
                      <a16:colId xmlns:a16="http://schemas.microsoft.com/office/drawing/2014/main" val="20001"/>
                    </a:ext>
                  </a:extLst>
                </a:gridCol>
              </a:tblGrid>
              <a:tr h="370840">
                <a:tc>
                  <a:txBody>
                    <a:bodyPr/>
                    <a:lstStyle/>
                    <a:p>
                      <a:pPr algn="ctr"/>
                      <a:r>
                        <a:rPr lang="en-US" sz="1800" dirty="0"/>
                        <a:t>Term</a:t>
                      </a:r>
                      <a:endParaRPr lang="en-US" sz="1800" b="1" dirty="0"/>
                    </a:p>
                  </a:txBody>
                  <a:tcPr/>
                </a:tc>
                <a:tc>
                  <a:txBody>
                    <a:bodyPr/>
                    <a:lstStyle/>
                    <a:p>
                      <a:pPr algn="ctr"/>
                      <a:r>
                        <a:rPr lang="en-US" sz="1800" dirty="0"/>
                        <a:t>Definition</a:t>
                      </a:r>
                      <a:endParaRPr lang="en-US" sz="1800" b="1" dirty="0"/>
                    </a:p>
                  </a:txBody>
                  <a:tcPr/>
                </a:tc>
                <a:extLst>
                  <a:ext uri="{0D108BD9-81ED-4DB2-BD59-A6C34878D82A}">
                    <a16:rowId xmlns:a16="http://schemas.microsoft.com/office/drawing/2014/main" val="10000"/>
                  </a:ext>
                </a:extLst>
              </a:tr>
              <a:tr h="370840">
                <a:tc>
                  <a:txBody>
                    <a:bodyPr/>
                    <a:lstStyle/>
                    <a:p>
                      <a:r>
                        <a:rPr lang="en-US" sz="1600" dirty="0"/>
                        <a:t>Resources</a:t>
                      </a:r>
                    </a:p>
                  </a:txBody>
                  <a:tcPr marT="91440" marB="91440"/>
                </a:tc>
                <a:tc>
                  <a:txBody>
                    <a:bodyPr/>
                    <a:lstStyle/>
                    <a:p>
                      <a:pPr marL="61913" indent="0"/>
                      <a:r>
                        <a:rPr lang="en-US" sz="1600" u="none" strike="noStrike" cap="none" baseline="0" dirty="0">
                          <a:sym typeface="Arial"/>
                        </a:rPr>
                        <a:t>Resources include the human, financial, organizational, and community resources a program has </a:t>
                      </a:r>
                      <a:r>
                        <a:rPr lang="en-US" sz="1600" b="0" i="0" u="none" strike="noStrike" cap="none" baseline="0" dirty="0">
                          <a:solidFill>
                            <a:schemeClr val="tx1"/>
                          </a:solidFill>
                          <a:latin typeface="+mn-lt"/>
                          <a:ea typeface="+mn-ea"/>
                          <a:cs typeface="+mn-cs"/>
                          <a:sym typeface="Arial"/>
                        </a:rPr>
                        <a:t>available</a:t>
                      </a:r>
                      <a:r>
                        <a:rPr lang="en-US" sz="1600" u="none" strike="noStrike" cap="none" baseline="0" dirty="0">
                          <a:sym typeface="Arial"/>
                        </a:rPr>
                        <a:t> to direct toward doing the work. Sometimes this component is referred to as “Inputs.” Multiple preceding inputs can also be identified.</a:t>
                      </a:r>
                      <a:endParaRPr lang="en-US" sz="2000" dirty="0"/>
                    </a:p>
                  </a:txBody>
                  <a:tcPr marL="0" marR="0" marT="91440" marB="91440"/>
                </a:tc>
                <a:extLst>
                  <a:ext uri="{0D108BD9-81ED-4DB2-BD59-A6C34878D82A}">
                    <a16:rowId xmlns:a16="http://schemas.microsoft.com/office/drawing/2014/main" val="10001"/>
                  </a:ext>
                </a:extLst>
              </a:tr>
              <a:tr h="370840">
                <a:tc>
                  <a:txBody>
                    <a:bodyPr/>
                    <a:lstStyle/>
                    <a:p>
                      <a:r>
                        <a:rPr lang="en-US" sz="1600" dirty="0"/>
                        <a:t>Activities</a:t>
                      </a:r>
                    </a:p>
                  </a:txBody>
                  <a:tcPr marT="91440" marB="91440"/>
                </a:tc>
                <a:tc>
                  <a:txBody>
                    <a:bodyPr/>
                    <a:lstStyle/>
                    <a:p>
                      <a:r>
                        <a:rPr lang="en-US" sz="1600" u="none" strike="noStrike" cap="none" baseline="0" dirty="0">
                          <a:sym typeface="Arial"/>
                        </a:rPr>
                        <a:t>Activities are what the program does with the resources. Activities are the processes, tools, events, technology, and actions that are an intentional part of the program implementation. These interventions are used to bring about the intended program changes or results. </a:t>
                      </a:r>
                      <a:endParaRPr lang="en-US" sz="2000" dirty="0"/>
                    </a:p>
                  </a:txBody>
                  <a:tcPr marT="91440" marB="91440"/>
                </a:tc>
                <a:extLst>
                  <a:ext uri="{0D108BD9-81ED-4DB2-BD59-A6C34878D82A}">
                    <a16:rowId xmlns:a16="http://schemas.microsoft.com/office/drawing/2014/main" val="10002"/>
                  </a:ext>
                </a:extLst>
              </a:tr>
              <a:tr h="370840">
                <a:tc>
                  <a:txBody>
                    <a:bodyPr/>
                    <a:lstStyle/>
                    <a:p>
                      <a:r>
                        <a:rPr lang="en-US" sz="1600" dirty="0"/>
                        <a:t>Outputs</a:t>
                      </a:r>
                    </a:p>
                  </a:txBody>
                  <a:tcPr marT="91440" marB="91440"/>
                </a:tc>
                <a:tc>
                  <a:txBody>
                    <a:bodyPr/>
                    <a:lstStyle/>
                    <a:p>
                      <a:r>
                        <a:rPr lang="en-US" sz="1600" u="none" strike="noStrike" cap="none" baseline="0" dirty="0">
                          <a:sym typeface="Arial"/>
                        </a:rPr>
                        <a:t>Outputs are the direct products of program activities and may include types, levels and targets of services to be delivered by the program.</a:t>
                      </a:r>
                      <a:endParaRPr lang="en-US" sz="2000" dirty="0"/>
                    </a:p>
                  </a:txBody>
                  <a:tcPr marT="91440" marB="91440"/>
                </a:tc>
                <a:extLst>
                  <a:ext uri="{0D108BD9-81ED-4DB2-BD59-A6C34878D82A}">
                    <a16:rowId xmlns:a16="http://schemas.microsoft.com/office/drawing/2014/main" val="10003"/>
                  </a:ext>
                </a:extLst>
              </a:tr>
              <a:tr h="370840">
                <a:tc>
                  <a:txBody>
                    <a:bodyPr/>
                    <a:lstStyle/>
                    <a:p>
                      <a:r>
                        <a:rPr lang="en-US" sz="1600" dirty="0"/>
                        <a:t>Outcomes</a:t>
                      </a:r>
                    </a:p>
                  </a:txBody>
                  <a:tcPr marT="91440" marB="91440"/>
                </a:tc>
                <a:tc>
                  <a:txBody>
                    <a:bodyPr/>
                    <a:lstStyle/>
                    <a:p>
                      <a:r>
                        <a:rPr lang="en-US" sz="1600" u="none" strike="noStrike" cap="none" baseline="0" dirty="0">
                          <a:sym typeface="Arial"/>
                        </a:rPr>
                        <a:t>Outcomes are the specific changes in program participants’ behavior, knowledge, skills, status, and level of functioning. Short-term outcomes should be attainable within 1 to 3 years, while longer-term outcomes should be achievable within a 4-to-6-year timeframe. The logical progression from short-term to long-term outcomes should be reflected in impact occurring within about 7 to 10 years.</a:t>
                      </a:r>
                      <a:endParaRPr lang="en-US" sz="2000" dirty="0"/>
                    </a:p>
                  </a:txBody>
                  <a:tcPr marT="91440" marB="91440"/>
                </a:tc>
                <a:extLst>
                  <a:ext uri="{0D108BD9-81ED-4DB2-BD59-A6C34878D82A}">
                    <a16:rowId xmlns:a16="http://schemas.microsoft.com/office/drawing/2014/main" val="10004"/>
                  </a:ext>
                </a:extLst>
              </a:tr>
              <a:tr h="370840">
                <a:tc>
                  <a:txBody>
                    <a:bodyPr/>
                    <a:lstStyle/>
                    <a:p>
                      <a:r>
                        <a:rPr lang="en-US" sz="1600" dirty="0"/>
                        <a:t>Long-Term Outcomes</a:t>
                      </a:r>
                    </a:p>
                  </a:txBody>
                  <a:tcPr marT="91440" marB="91440"/>
                </a:tc>
                <a:tc>
                  <a:txBody>
                    <a:bodyPr/>
                    <a:lstStyle/>
                    <a:p>
                      <a:r>
                        <a:rPr lang="en-US" sz="1600" u="none" strike="noStrike" cap="none" baseline="0" dirty="0">
                          <a:sym typeface="Arial"/>
                        </a:rPr>
                        <a:t>Long-Term Outcomes are the fundamental intended or unintended change occurring in organizations, communities, or systems as a result of program activities within 7 to 10 years.</a:t>
                      </a:r>
                      <a:endParaRPr lang="en-US" sz="2000" dirty="0"/>
                    </a:p>
                  </a:txBody>
                  <a:tcPr marT="91440" marB="9144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637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jdbrot\Downloads\Daco_18474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546" y="2748612"/>
            <a:ext cx="3934820" cy="3774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0152" y="369182"/>
            <a:ext cx="10035447" cy="527102"/>
          </a:xfrm>
        </p:spPr>
        <p:txBody>
          <a:bodyPr/>
          <a:lstStyle/>
          <a:p>
            <a:r>
              <a:rPr lang="en-US" dirty="0"/>
              <a:t>Revisiting the Simple Theory of Action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pic>
        <p:nvPicPr>
          <p:cNvPr id="6" name="Picture 6" descr="Fir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87" y="1740085"/>
            <a:ext cx="1756083" cy="249754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dbrot\Downloads\clipart10228.png"/>
          <p:cNvPicPr>
            <a:picLocks noChangeAspect="1" noChangeArrowheads="1"/>
          </p:cNvPicPr>
          <p:nvPr/>
        </p:nvPicPr>
        <p:blipFill rotWithShape="1">
          <a:blip r:embed="rId5">
            <a:extLst>
              <a:ext uri="{28A0092B-C50C-407E-A947-70E740481C1C}">
                <a14:useLocalDpi xmlns:a14="http://schemas.microsoft.com/office/drawing/2010/main" val="0"/>
              </a:ext>
            </a:extLst>
          </a:blip>
          <a:srcRect r="58714"/>
          <a:stretch/>
        </p:blipFill>
        <p:spPr bwMode="auto">
          <a:xfrm>
            <a:off x="3450225" y="3236094"/>
            <a:ext cx="1832847" cy="3213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jdbrot\Downloads\clipart10228.png"/>
          <p:cNvPicPr>
            <a:picLocks noChangeAspect="1" noChangeArrowheads="1"/>
          </p:cNvPicPr>
          <p:nvPr/>
        </p:nvPicPr>
        <p:blipFill rotWithShape="1">
          <a:blip r:embed="rId5">
            <a:extLst>
              <a:ext uri="{28A0092B-C50C-407E-A947-70E740481C1C}">
                <a14:useLocalDpi xmlns:a14="http://schemas.microsoft.com/office/drawing/2010/main" val="0"/>
              </a:ext>
            </a:extLst>
          </a:blip>
          <a:srcRect l="43663" r="1"/>
          <a:stretch/>
        </p:blipFill>
        <p:spPr bwMode="auto">
          <a:xfrm>
            <a:off x="8413824" y="3381981"/>
            <a:ext cx="2911272" cy="37402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8586F7-54A9-4770-BF25-CF94366E6744}"/>
              </a:ext>
            </a:extLst>
          </p:cNvPr>
          <p:cNvSpPr txBox="1">
            <a:spLocks/>
          </p:cNvSpPr>
          <p:nvPr/>
        </p:nvSpPr>
        <p:spPr>
          <a:xfrm>
            <a:off x="480152" y="816454"/>
            <a:ext cx="11176270" cy="109072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386EA3"/>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0" dirty="0">
                <a:solidFill>
                  <a:schemeClr val="accent6"/>
                </a:solidFill>
              </a:rPr>
              <a:t>If we marshal resources to spray water on the fire, then the fire will extinguish</a:t>
            </a:r>
            <a:r>
              <a:rPr lang="en-US" sz="2400" dirty="0"/>
              <a:t>.</a:t>
            </a:r>
          </a:p>
        </p:txBody>
      </p:sp>
    </p:spTree>
    <p:extLst>
      <p:ext uri="{BB962C8B-B14F-4D97-AF65-F5344CB8AC3E}">
        <p14:creationId xmlns:p14="http://schemas.microsoft.com/office/powerpoint/2010/main" val="214247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the Theory to a Simple Logic Model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70924636"/>
              </p:ext>
            </p:extLst>
          </p:nvPr>
        </p:nvGraphicFramePr>
        <p:xfrm>
          <a:off x="368490" y="1483941"/>
          <a:ext cx="8625387" cy="4136082"/>
        </p:xfrm>
        <a:graphic>
          <a:graphicData uri="http://schemas.openxmlformats.org/drawingml/2006/table">
            <a:tbl>
              <a:tblPr firstRow="1" bandRow="1">
                <a:tableStyleId>{616DA210-FB5B-4158-B5E0-FEB733F419BA}</a:tableStyleId>
              </a:tblPr>
              <a:tblGrid>
                <a:gridCol w="2875129">
                  <a:extLst>
                    <a:ext uri="{9D8B030D-6E8A-4147-A177-3AD203B41FA5}">
                      <a16:colId xmlns:a16="http://schemas.microsoft.com/office/drawing/2014/main" val="20000"/>
                    </a:ext>
                  </a:extLst>
                </a:gridCol>
                <a:gridCol w="2875129">
                  <a:extLst>
                    <a:ext uri="{9D8B030D-6E8A-4147-A177-3AD203B41FA5}">
                      <a16:colId xmlns:a16="http://schemas.microsoft.com/office/drawing/2014/main" val="20001"/>
                    </a:ext>
                  </a:extLst>
                </a:gridCol>
                <a:gridCol w="2875129">
                  <a:extLst>
                    <a:ext uri="{9D8B030D-6E8A-4147-A177-3AD203B41FA5}">
                      <a16:colId xmlns:a16="http://schemas.microsoft.com/office/drawing/2014/main" val="20002"/>
                    </a:ext>
                  </a:extLst>
                </a:gridCol>
              </a:tblGrid>
              <a:tr h="676599">
                <a:tc gridSpan="3">
                  <a:txBody>
                    <a:bodyPr/>
                    <a:lstStyle/>
                    <a:p>
                      <a:pPr algn="ctr"/>
                      <a:r>
                        <a:rPr lang="en-US" sz="2600" b="1" dirty="0"/>
                        <a:t>GOAL:</a:t>
                      </a:r>
                      <a:r>
                        <a:rPr lang="en-US" sz="2600" b="1" baseline="0" dirty="0"/>
                        <a:t> EXTINGUISH THE FIRE </a:t>
                      </a:r>
                      <a:endParaRPr lang="en-US" sz="2600" b="1"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6599">
                <a:tc>
                  <a:txBody>
                    <a:bodyPr/>
                    <a:lstStyle/>
                    <a:p>
                      <a:pPr algn="ctr"/>
                      <a:r>
                        <a:rPr lang="en-US" sz="2000" b="1" dirty="0"/>
                        <a:t>Inputs</a:t>
                      </a:r>
                    </a:p>
                  </a:txBody>
                  <a:tcPr/>
                </a:tc>
                <a:tc>
                  <a:txBody>
                    <a:bodyPr/>
                    <a:lstStyle/>
                    <a:p>
                      <a:pPr algn="ctr"/>
                      <a:r>
                        <a:rPr lang="en-US" sz="2000" b="1" dirty="0"/>
                        <a:t>Outputs</a:t>
                      </a:r>
                    </a:p>
                  </a:txBody>
                  <a:tcPr/>
                </a:tc>
                <a:tc>
                  <a:txBody>
                    <a:bodyPr/>
                    <a:lstStyle/>
                    <a:p>
                      <a:pPr algn="ctr"/>
                      <a:r>
                        <a:rPr lang="en-US" sz="2000" b="1" dirty="0"/>
                        <a:t>(Short-Term) Outcomes</a:t>
                      </a:r>
                    </a:p>
                  </a:txBody>
                  <a:tcPr/>
                </a:tc>
                <a:extLst>
                  <a:ext uri="{0D108BD9-81ED-4DB2-BD59-A6C34878D82A}">
                    <a16:rowId xmlns:a16="http://schemas.microsoft.com/office/drawing/2014/main" val="10001"/>
                  </a:ext>
                </a:extLst>
              </a:tr>
              <a:tr h="2758443">
                <a:tc>
                  <a:txBody>
                    <a:bodyPr/>
                    <a:lstStyle/>
                    <a:p>
                      <a:pPr marL="285750" indent="-285750">
                        <a:buFont typeface="Arial" panose="020B0604020202020204" pitchFamily="34" charset="0"/>
                        <a:buChar char="•"/>
                      </a:pPr>
                      <a:r>
                        <a:rPr lang="en-US" sz="2400" dirty="0"/>
                        <a:t>Ladder</a:t>
                      </a:r>
                    </a:p>
                    <a:p>
                      <a:pPr marL="285750" indent="-285750">
                        <a:buFont typeface="Arial" panose="020B0604020202020204" pitchFamily="34" charset="0"/>
                        <a:buChar char="•"/>
                      </a:pPr>
                      <a:r>
                        <a:rPr lang="en-US" sz="2400" dirty="0"/>
                        <a:t>Hose with water</a:t>
                      </a:r>
                    </a:p>
                    <a:p>
                      <a:pPr marL="285750" indent="-285750">
                        <a:buFont typeface="Arial" panose="020B0604020202020204" pitchFamily="34" charset="0"/>
                        <a:buChar char="•"/>
                      </a:pPr>
                      <a:r>
                        <a:rPr lang="en-US" sz="2400" dirty="0"/>
                        <a:t>Firefighters</a:t>
                      </a:r>
                    </a:p>
                  </a:txBody>
                  <a:tcPr/>
                </a:tc>
                <a:tc>
                  <a:txBody>
                    <a:bodyPr/>
                    <a:lstStyle/>
                    <a:p>
                      <a:pPr marL="285750" indent="-285750">
                        <a:buFont typeface="Arial" panose="020B0604020202020204" pitchFamily="34" charset="0"/>
                        <a:buChar char="•"/>
                      </a:pPr>
                      <a:r>
                        <a:rPr lang="en-US" sz="2400" dirty="0"/>
                        <a:t>Firefighters climb the ladder</a:t>
                      </a:r>
                    </a:p>
                    <a:p>
                      <a:pPr marL="285750" indent="-285750">
                        <a:buFont typeface="Arial" panose="020B0604020202020204" pitchFamily="34" charset="0"/>
                        <a:buChar char="•"/>
                      </a:pPr>
                      <a:r>
                        <a:rPr lang="en-US" sz="2400" dirty="0"/>
                        <a:t>Firefighters spray water on the fire</a:t>
                      </a:r>
                    </a:p>
                    <a:p>
                      <a:pPr marL="285750" indent="-285750">
                        <a:buFont typeface="Arial" panose="020B0604020202020204" pitchFamily="34" charset="0"/>
                        <a:buChar char="•"/>
                      </a:pPr>
                      <a:r>
                        <a:rPr lang="en-US" sz="2400" dirty="0"/>
                        <a:t>Firefighters</a:t>
                      </a:r>
                      <a:r>
                        <a:rPr lang="en-US" sz="2400" baseline="0" dirty="0"/>
                        <a:t> bring the people down the ladder</a:t>
                      </a:r>
                    </a:p>
                  </a:txBody>
                  <a:tcPr/>
                </a:tc>
                <a:tc>
                  <a:txBody>
                    <a:bodyPr/>
                    <a:lstStyle/>
                    <a:p>
                      <a:pPr marL="285750" indent="-285750">
                        <a:buFont typeface="Arial" panose="020B0604020202020204" pitchFamily="34" charset="0"/>
                        <a:buChar char="•"/>
                      </a:pPr>
                      <a:r>
                        <a:rPr lang="en-US" sz="2400" dirty="0"/>
                        <a:t>The fire stops</a:t>
                      </a:r>
                    </a:p>
                    <a:p>
                      <a:pPr marL="285750" indent="-285750">
                        <a:buFont typeface="Arial" panose="020B0604020202020204" pitchFamily="34" charset="0"/>
                        <a:buChar char="•"/>
                      </a:pPr>
                      <a:r>
                        <a:rPr lang="en-US" sz="2400" dirty="0"/>
                        <a:t>The people</a:t>
                      </a:r>
                      <a:r>
                        <a:rPr lang="en-US" sz="2400" baseline="0" dirty="0"/>
                        <a:t> are saved from the fire</a:t>
                      </a:r>
                      <a:endParaRPr lang="en-US" sz="2400" dirty="0"/>
                    </a:p>
                  </a:txBody>
                  <a:tcPr/>
                </a:tc>
                <a:extLst>
                  <a:ext uri="{0D108BD9-81ED-4DB2-BD59-A6C34878D82A}">
                    <a16:rowId xmlns:a16="http://schemas.microsoft.com/office/drawing/2014/main" val="10002"/>
                  </a:ext>
                </a:extLst>
              </a:tr>
            </a:tbl>
          </a:graphicData>
        </a:graphic>
      </p:graphicFrame>
      <p:sp>
        <p:nvSpPr>
          <p:cNvPr id="6" name="AutoShape 2" descr="Fire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ir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727" y="1605817"/>
            <a:ext cx="2670959" cy="379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3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4D15-FC82-432B-89AF-4DD5DD54365C}"/>
              </a:ext>
            </a:extLst>
          </p:cNvPr>
          <p:cNvSpPr>
            <a:spLocks noGrp="1"/>
          </p:cNvSpPr>
          <p:nvPr>
            <p:ph type="title"/>
          </p:nvPr>
        </p:nvSpPr>
        <p:spPr>
          <a:xfrm>
            <a:off x="327161" y="603169"/>
            <a:ext cx="11864839" cy="674134"/>
          </a:xfrm>
        </p:spPr>
        <p:txBody>
          <a:bodyPr/>
          <a:lstStyle/>
          <a:p>
            <a:r>
              <a:rPr lang="en-US" dirty="0"/>
              <a:t>Let’s Look at an Example from a State Department of Education</a:t>
            </a:r>
          </a:p>
        </p:txBody>
      </p:sp>
      <p:sp>
        <p:nvSpPr>
          <p:cNvPr id="3" name="Text Placeholder 2">
            <a:extLst>
              <a:ext uri="{FF2B5EF4-FFF2-40B4-BE49-F238E27FC236}">
                <a16:creationId xmlns:a16="http://schemas.microsoft.com/office/drawing/2014/main" id="{A80AAA64-331D-418D-8051-A3A73DE0EC58}"/>
              </a:ext>
            </a:extLst>
          </p:cNvPr>
          <p:cNvSpPr>
            <a:spLocks noGrp="1"/>
          </p:cNvSpPr>
          <p:nvPr>
            <p:ph type="body" idx="1"/>
          </p:nvPr>
        </p:nvSpPr>
        <p:spPr/>
        <p:txBody>
          <a:bodyPr>
            <a:normAutofit/>
          </a:bodyPr>
          <a:lstStyle/>
          <a:p>
            <a:r>
              <a:rPr lang="en-US" b="0" dirty="0">
                <a:latin typeface="Corbel" panose="020B0503020204020204" pitchFamily="34" charset="0"/>
              </a:rPr>
              <a:t>IF we…</a:t>
            </a:r>
          </a:p>
          <a:p>
            <a:pPr lvl="1"/>
            <a:r>
              <a:rPr lang="en-US" b="0" dirty="0">
                <a:latin typeface="Corbel" panose="020B0503020204020204" pitchFamily="34" charset="0"/>
              </a:rPr>
              <a:t>Set high standards</a:t>
            </a:r>
          </a:p>
          <a:p>
            <a:pPr lvl="1"/>
            <a:r>
              <a:rPr lang="en-US" b="0" dirty="0">
                <a:latin typeface="Corbel" panose="020B0503020204020204" pitchFamily="34" charset="0"/>
              </a:rPr>
              <a:t>Evaluate based on those standards</a:t>
            </a:r>
          </a:p>
          <a:p>
            <a:pPr lvl="1"/>
            <a:r>
              <a:rPr lang="en-US" b="0" dirty="0">
                <a:latin typeface="Corbel" panose="020B0503020204020204" pitchFamily="34" charset="0"/>
              </a:rPr>
              <a:t>Regularly collect evaluation information</a:t>
            </a:r>
          </a:p>
          <a:p>
            <a:pPr lvl="1"/>
            <a:r>
              <a:rPr lang="en-US" b="0" dirty="0">
                <a:latin typeface="Corbel" panose="020B0503020204020204" pitchFamily="34" charset="0"/>
              </a:rPr>
              <a:t>Provide targeted support based on that data</a:t>
            </a:r>
          </a:p>
          <a:p>
            <a:endParaRPr lang="en-US" b="0" dirty="0">
              <a:latin typeface="Corbel" panose="020B0503020204020204" pitchFamily="34" charset="0"/>
            </a:endParaRPr>
          </a:p>
          <a:p>
            <a:r>
              <a:rPr lang="en-US" b="0" dirty="0">
                <a:latin typeface="Corbel" panose="020B0503020204020204" pitchFamily="34" charset="0"/>
              </a:rPr>
              <a:t>THEN…</a:t>
            </a:r>
          </a:p>
          <a:p>
            <a:pPr lvl="1"/>
            <a:r>
              <a:rPr lang="en-US" b="0" dirty="0">
                <a:latin typeface="Corbel" panose="020B0503020204020204" pitchFamily="34" charset="0"/>
              </a:rPr>
              <a:t>Educators will become more effective</a:t>
            </a:r>
          </a:p>
          <a:p>
            <a:pPr lvl="1"/>
            <a:r>
              <a:rPr lang="en-US" b="0" dirty="0">
                <a:latin typeface="Corbel" panose="020B0503020204020204" pitchFamily="34" charset="0"/>
              </a:rPr>
              <a:t>Students will have more equitable access to great educators</a:t>
            </a:r>
          </a:p>
          <a:p>
            <a:pPr lvl="1"/>
            <a:r>
              <a:rPr lang="en-US" b="0" dirty="0">
                <a:latin typeface="Corbel" panose="020B0503020204020204" pitchFamily="34" charset="0"/>
              </a:rPr>
              <a:t>Student outcomes will improve</a:t>
            </a:r>
          </a:p>
          <a:p>
            <a:pPr marL="457200" indent="-457200">
              <a:buFont typeface="Arial" panose="020B0604020202020204" pitchFamily="34" charset="0"/>
              <a:buChar char="•"/>
            </a:pPr>
            <a:endParaRPr lang="en-US" dirty="0">
              <a:latin typeface="Corbel" panose="020B0503020204020204" pitchFamily="34" charset="0"/>
            </a:endParaRPr>
          </a:p>
          <a:p>
            <a:endParaRPr lang="en-US" dirty="0"/>
          </a:p>
        </p:txBody>
      </p:sp>
      <p:sp>
        <p:nvSpPr>
          <p:cNvPr id="4" name="Slide Number Placeholder 3">
            <a:extLst>
              <a:ext uri="{FF2B5EF4-FFF2-40B4-BE49-F238E27FC236}">
                <a16:creationId xmlns:a16="http://schemas.microsoft.com/office/drawing/2014/main" id="{011C6E68-DF43-4560-BDF5-F512E36A4E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426474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3BA7-87C9-4C88-827A-94C372EA4B49}"/>
              </a:ext>
            </a:extLst>
          </p:cNvPr>
          <p:cNvSpPr>
            <a:spLocks noGrp="1"/>
          </p:cNvSpPr>
          <p:nvPr>
            <p:ph type="title"/>
          </p:nvPr>
        </p:nvSpPr>
        <p:spPr>
          <a:xfrm>
            <a:off x="246358" y="263053"/>
            <a:ext cx="11640842" cy="714220"/>
          </a:xfrm>
        </p:spPr>
        <p:txBody>
          <a:bodyPr/>
          <a:lstStyle/>
          <a:p>
            <a:pPr algn="ctr"/>
            <a:r>
              <a:rPr lang="en-US" dirty="0"/>
              <a:t>From Theory of Action to Logic Model</a:t>
            </a:r>
          </a:p>
        </p:txBody>
      </p:sp>
      <p:sp>
        <p:nvSpPr>
          <p:cNvPr id="4" name="Slide Number Placeholder 3">
            <a:extLst>
              <a:ext uri="{FF2B5EF4-FFF2-40B4-BE49-F238E27FC236}">
                <a16:creationId xmlns:a16="http://schemas.microsoft.com/office/drawing/2014/main" id="{228D1527-D329-4B74-9103-5732584EB0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grpSp>
        <p:nvGrpSpPr>
          <p:cNvPr id="11" name="Group 10">
            <a:extLst>
              <a:ext uri="{FF2B5EF4-FFF2-40B4-BE49-F238E27FC236}">
                <a16:creationId xmlns:a16="http://schemas.microsoft.com/office/drawing/2014/main" id="{5548AC83-BDC6-41C4-9B4D-20D4703AFC19}"/>
              </a:ext>
            </a:extLst>
          </p:cNvPr>
          <p:cNvGrpSpPr/>
          <p:nvPr/>
        </p:nvGrpSpPr>
        <p:grpSpPr>
          <a:xfrm>
            <a:off x="246358" y="1909957"/>
            <a:ext cx="11336842" cy="3709156"/>
            <a:chOff x="62661" y="477006"/>
            <a:chExt cx="11995431" cy="3911172"/>
          </a:xfrm>
        </p:grpSpPr>
        <p:sp>
          <p:nvSpPr>
            <p:cNvPr id="12" name="TextBox 11">
              <a:extLst>
                <a:ext uri="{FF2B5EF4-FFF2-40B4-BE49-F238E27FC236}">
                  <a16:creationId xmlns:a16="http://schemas.microsoft.com/office/drawing/2014/main" id="{8240839B-542A-48F7-926D-57A92D1EDD0D}"/>
                </a:ext>
              </a:extLst>
            </p:cNvPr>
            <p:cNvSpPr txBox="1"/>
            <p:nvPr/>
          </p:nvSpPr>
          <p:spPr>
            <a:xfrm>
              <a:off x="62661" y="3771554"/>
              <a:ext cx="2108563" cy="616624"/>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State Longitudinal Data System</a:t>
              </a:r>
            </a:p>
          </p:txBody>
        </p:sp>
        <p:sp>
          <p:nvSpPr>
            <p:cNvPr id="13" name="TextBox 12">
              <a:extLst>
                <a:ext uri="{FF2B5EF4-FFF2-40B4-BE49-F238E27FC236}">
                  <a16:creationId xmlns:a16="http://schemas.microsoft.com/office/drawing/2014/main" id="{D07F4CE0-4078-4341-984A-9953390B2E02}"/>
                </a:ext>
              </a:extLst>
            </p:cNvPr>
            <p:cNvSpPr txBox="1"/>
            <p:nvPr/>
          </p:nvSpPr>
          <p:spPr>
            <a:xfrm>
              <a:off x="62661" y="2444627"/>
              <a:ext cx="2136211" cy="876257"/>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Comprehensive Statewide System of Assessments</a:t>
              </a:r>
            </a:p>
          </p:txBody>
        </p:sp>
        <p:sp>
          <p:nvSpPr>
            <p:cNvPr id="14" name="TextBox 13">
              <a:extLst>
                <a:ext uri="{FF2B5EF4-FFF2-40B4-BE49-F238E27FC236}">
                  <a16:creationId xmlns:a16="http://schemas.microsoft.com/office/drawing/2014/main" id="{809CF59E-B56F-4A1F-A52C-E0A264A289DB}"/>
                </a:ext>
              </a:extLst>
            </p:cNvPr>
            <p:cNvSpPr txBox="1"/>
            <p:nvPr/>
          </p:nvSpPr>
          <p:spPr>
            <a:xfrm>
              <a:off x="10335704" y="716364"/>
              <a:ext cx="1722388" cy="3472571"/>
            </a:xfrm>
            <a:prstGeom prst="rect">
              <a:avLst/>
            </a:prstGeom>
            <a:solidFill>
              <a:schemeClr val="bg1"/>
            </a:solidFill>
            <a:ln>
              <a:solidFill>
                <a:schemeClr val="accent1"/>
              </a:solidFill>
            </a:ln>
          </p:spPr>
          <p:txBody>
            <a:bodyPr wrap="square" rtlCol="0">
              <a:spAutoFit/>
            </a:bodyPr>
            <a:lstStyle/>
            <a:p>
              <a:r>
                <a:rPr lang="en-US" sz="1600" dirty="0"/>
                <a:t>Improved</a:t>
              </a:r>
            </a:p>
            <a:p>
              <a:r>
                <a:rPr lang="en-US" sz="1600" dirty="0"/>
                <a:t>Student Achievement</a:t>
              </a:r>
            </a:p>
            <a:p>
              <a:endParaRPr lang="en-US" sz="1600" dirty="0"/>
            </a:p>
            <a:p>
              <a:r>
                <a:rPr lang="en-US" sz="1600" dirty="0"/>
                <a:t>Reduced Achievement Gaps</a:t>
              </a:r>
            </a:p>
            <a:p>
              <a:endParaRPr lang="en-US" sz="1600" dirty="0"/>
            </a:p>
            <a:p>
              <a:r>
                <a:rPr lang="en-US" sz="1600" dirty="0"/>
                <a:t>Improved Systemic Goals (Socio-Emotional,</a:t>
              </a:r>
            </a:p>
            <a:p>
              <a:r>
                <a:rPr lang="en-US" sz="1600" dirty="0"/>
                <a:t>Civic, Cultural)</a:t>
              </a:r>
            </a:p>
          </p:txBody>
        </p:sp>
        <p:cxnSp>
          <p:nvCxnSpPr>
            <p:cNvPr id="15" name="Straight Arrow Connector 14">
              <a:extLst>
                <a:ext uri="{FF2B5EF4-FFF2-40B4-BE49-F238E27FC236}">
                  <a16:creationId xmlns:a16="http://schemas.microsoft.com/office/drawing/2014/main" id="{8612C2A7-8062-4100-9C2C-EE5ED3C6F496}"/>
                </a:ext>
              </a:extLst>
            </p:cNvPr>
            <p:cNvCxnSpPr>
              <a:cxnSpLocks/>
            </p:cNvCxnSpPr>
            <p:nvPr/>
          </p:nvCxnSpPr>
          <p:spPr>
            <a:xfrm>
              <a:off x="8147061" y="2071397"/>
              <a:ext cx="365178" cy="41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D77709-60B2-4208-A1EB-F2715DDC788F}"/>
                </a:ext>
              </a:extLst>
            </p:cNvPr>
            <p:cNvSpPr txBox="1"/>
            <p:nvPr/>
          </p:nvSpPr>
          <p:spPr>
            <a:xfrm>
              <a:off x="2532824" y="2598515"/>
              <a:ext cx="1254619" cy="616624"/>
            </a:xfrm>
            <a:prstGeom prst="rect">
              <a:avLst/>
            </a:prstGeom>
            <a:solidFill>
              <a:schemeClr val="bg1"/>
            </a:solidFill>
            <a:ln>
              <a:solidFill>
                <a:srgbClr val="0070C0"/>
              </a:solidFill>
            </a:ln>
          </p:spPr>
          <p:txBody>
            <a:bodyPr wrap="square" rtlCol="0">
              <a:spAutoFit/>
            </a:bodyPr>
            <a:lstStyle/>
            <a:p>
              <a:pPr algn="ctr"/>
              <a:r>
                <a:rPr lang="en-US" sz="1600" dirty="0"/>
                <a:t>State Data Reports</a:t>
              </a:r>
            </a:p>
          </p:txBody>
        </p:sp>
        <p:grpSp>
          <p:nvGrpSpPr>
            <p:cNvPr id="17" name="Group 16">
              <a:extLst>
                <a:ext uri="{FF2B5EF4-FFF2-40B4-BE49-F238E27FC236}">
                  <a16:creationId xmlns:a16="http://schemas.microsoft.com/office/drawing/2014/main" id="{3B73FEA3-4A8A-4142-B873-8D2000561A4E}"/>
                </a:ext>
              </a:extLst>
            </p:cNvPr>
            <p:cNvGrpSpPr/>
            <p:nvPr/>
          </p:nvGrpSpPr>
          <p:grpSpPr>
            <a:xfrm>
              <a:off x="8551161" y="2071397"/>
              <a:ext cx="1797376" cy="1797376"/>
              <a:chOff x="9012463" y="935012"/>
              <a:chExt cx="1797376" cy="1797376"/>
            </a:xfrm>
          </p:grpSpPr>
          <p:pic>
            <p:nvPicPr>
              <p:cNvPr id="34" name="Graphic 33" descr="Heart">
                <a:extLst>
                  <a:ext uri="{FF2B5EF4-FFF2-40B4-BE49-F238E27FC236}">
                    <a16:creationId xmlns:a16="http://schemas.microsoft.com/office/drawing/2014/main" id="{F855C748-D0E5-4FB0-9CF2-E5D0F35F8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12463" y="935012"/>
                <a:ext cx="1797376" cy="1797376"/>
              </a:xfrm>
              <a:prstGeom prst="rect">
                <a:avLst/>
              </a:prstGeom>
            </p:spPr>
          </p:pic>
          <p:sp>
            <p:nvSpPr>
              <p:cNvPr id="35" name="TextBox 34">
                <a:extLst>
                  <a:ext uri="{FF2B5EF4-FFF2-40B4-BE49-F238E27FC236}">
                    <a16:creationId xmlns:a16="http://schemas.microsoft.com/office/drawing/2014/main" id="{009B086C-4CF0-4F39-874B-A4D4D6E7D55A}"/>
                  </a:ext>
                </a:extLst>
              </p:cNvPr>
              <p:cNvSpPr txBox="1"/>
              <p:nvPr/>
            </p:nvSpPr>
            <p:spPr>
              <a:xfrm>
                <a:off x="9214716" y="1477305"/>
                <a:ext cx="1360443" cy="616624"/>
              </a:xfrm>
              <a:prstGeom prst="rect">
                <a:avLst/>
              </a:prstGeom>
              <a:noFill/>
              <a:ln>
                <a:noFill/>
              </a:ln>
            </p:spPr>
            <p:txBody>
              <a:bodyPr wrap="square" rtlCol="0">
                <a:spAutoFit/>
              </a:bodyPr>
              <a:lstStyle/>
              <a:p>
                <a:pPr algn="ctr"/>
                <a:r>
                  <a:rPr lang="en-US" sz="1600" dirty="0"/>
                  <a:t>Deeper Learning</a:t>
                </a:r>
              </a:p>
            </p:txBody>
          </p:sp>
        </p:grpSp>
        <p:cxnSp>
          <p:nvCxnSpPr>
            <p:cNvPr id="18" name="Straight Arrow Connector 17">
              <a:extLst>
                <a:ext uri="{FF2B5EF4-FFF2-40B4-BE49-F238E27FC236}">
                  <a16:creationId xmlns:a16="http://schemas.microsoft.com/office/drawing/2014/main" id="{F0920C38-AC41-4F18-9B4B-C882842283EA}"/>
                </a:ext>
              </a:extLst>
            </p:cNvPr>
            <p:cNvCxnSpPr>
              <a:cxnSpLocks/>
              <a:stCxn id="12" idx="3"/>
              <a:endCxn id="16" idx="2"/>
            </p:cNvCxnSpPr>
            <p:nvPr/>
          </p:nvCxnSpPr>
          <p:spPr>
            <a:xfrm flipV="1">
              <a:off x="2171224" y="3215139"/>
              <a:ext cx="988909" cy="864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388052-2C08-4C88-A287-7ACFAE1F6408}"/>
                </a:ext>
              </a:extLst>
            </p:cNvPr>
            <p:cNvCxnSpPr>
              <a:cxnSpLocks/>
            </p:cNvCxnSpPr>
            <p:nvPr/>
          </p:nvCxnSpPr>
          <p:spPr>
            <a:xfrm flipV="1">
              <a:off x="3787443" y="2952458"/>
              <a:ext cx="3189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48C118-AF94-414F-BF37-5AF617080BAF}"/>
                </a:ext>
              </a:extLst>
            </p:cNvPr>
            <p:cNvSpPr txBox="1"/>
            <p:nvPr/>
          </p:nvSpPr>
          <p:spPr>
            <a:xfrm>
              <a:off x="4121395" y="2150700"/>
              <a:ext cx="1254618" cy="1395519"/>
            </a:xfrm>
            <a:prstGeom prst="rect">
              <a:avLst/>
            </a:prstGeom>
            <a:solidFill>
              <a:schemeClr val="bg1"/>
            </a:solidFill>
            <a:ln>
              <a:solidFill>
                <a:schemeClr val="accent1"/>
              </a:solidFill>
            </a:ln>
          </p:spPr>
          <p:txBody>
            <a:bodyPr wrap="square" rtlCol="0">
              <a:spAutoFit/>
            </a:bodyPr>
            <a:lstStyle/>
            <a:p>
              <a:pPr algn="ctr"/>
              <a:r>
                <a:rPr lang="en-US" sz="1600" dirty="0"/>
                <a:t>Resources</a:t>
              </a:r>
            </a:p>
            <a:p>
              <a:pPr algn="ctr"/>
              <a:endParaRPr lang="en-US" sz="1600" dirty="0"/>
            </a:p>
            <a:p>
              <a:pPr algn="ctr"/>
              <a:r>
                <a:rPr lang="en-US" sz="1600" dirty="0"/>
                <a:t>Training</a:t>
              </a:r>
            </a:p>
            <a:p>
              <a:pPr algn="ctr"/>
              <a:endParaRPr lang="en-US" sz="1600" dirty="0"/>
            </a:p>
            <a:p>
              <a:pPr algn="ctr"/>
              <a:r>
                <a:rPr lang="en-US" sz="1600" dirty="0"/>
                <a:t>Guidance</a:t>
              </a:r>
            </a:p>
          </p:txBody>
        </p:sp>
        <p:cxnSp>
          <p:nvCxnSpPr>
            <p:cNvPr id="21" name="Straight Arrow Connector 20">
              <a:extLst>
                <a:ext uri="{FF2B5EF4-FFF2-40B4-BE49-F238E27FC236}">
                  <a16:creationId xmlns:a16="http://schemas.microsoft.com/office/drawing/2014/main" id="{210BF401-B73E-4E27-A666-100384361F80}"/>
                </a:ext>
              </a:extLst>
            </p:cNvPr>
            <p:cNvCxnSpPr>
              <a:cxnSpLocks/>
            </p:cNvCxnSpPr>
            <p:nvPr/>
          </p:nvCxnSpPr>
          <p:spPr>
            <a:xfrm>
              <a:off x="10016712" y="3009531"/>
              <a:ext cx="302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44E959-CCCB-4986-9E26-158B25673335}"/>
                </a:ext>
              </a:extLst>
            </p:cNvPr>
            <p:cNvCxnSpPr>
              <a:cxnSpLocks/>
              <a:stCxn id="34" idx="1"/>
            </p:cNvCxnSpPr>
            <p:nvPr/>
          </p:nvCxnSpPr>
          <p:spPr>
            <a:xfrm>
              <a:off x="8551161" y="2970085"/>
              <a:ext cx="283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DD3ADB-146B-4BC4-A47F-2B1400261ABE}"/>
                </a:ext>
              </a:extLst>
            </p:cNvPr>
            <p:cNvSpPr txBox="1"/>
            <p:nvPr/>
          </p:nvSpPr>
          <p:spPr>
            <a:xfrm>
              <a:off x="5768133" y="1806335"/>
              <a:ext cx="2756939" cy="616624"/>
            </a:xfrm>
            <a:prstGeom prst="rect">
              <a:avLst/>
            </a:prstGeom>
            <a:solidFill>
              <a:schemeClr val="bg1"/>
            </a:solidFill>
            <a:ln>
              <a:solidFill>
                <a:schemeClr val="accent1"/>
              </a:solidFill>
            </a:ln>
          </p:spPr>
          <p:txBody>
            <a:bodyPr wrap="square" rtlCol="0">
              <a:spAutoFit/>
            </a:bodyPr>
            <a:lstStyle/>
            <a:p>
              <a:pPr algn="ctr"/>
              <a:r>
                <a:rPr lang="en-US" sz="1600" dirty="0"/>
                <a:t>Curriculum-Instruction-Assessment Integration</a:t>
              </a:r>
            </a:p>
          </p:txBody>
        </p:sp>
        <p:sp>
          <p:nvSpPr>
            <p:cNvPr id="24" name="TextBox 23">
              <a:extLst>
                <a:ext uri="{FF2B5EF4-FFF2-40B4-BE49-F238E27FC236}">
                  <a16:creationId xmlns:a16="http://schemas.microsoft.com/office/drawing/2014/main" id="{A8138129-0776-4773-8758-AF3684D54A72}"/>
                </a:ext>
              </a:extLst>
            </p:cNvPr>
            <p:cNvSpPr txBox="1"/>
            <p:nvPr/>
          </p:nvSpPr>
          <p:spPr>
            <a:xfrm>
              <a:off x="5765249" y="2616752"/>
              <a:ext cx="2764679" cy="616624"/>
            </a:xfrm>
            <a:prstGeom prst="rect">
              <a:avLst/>
            </a:prstGeom>
            <a:solidFill>
              <a:schemeClr val="bg1"/>
            </a:solidFill>
            <a:ln>
              <a:solidFill>
                <a:schemeClr val="accent1"/>
              </a:solidFill>
            </a:ln>
          </p:spPr>
          <p:txBody>
            <a:bodyPr wrap="square" rtlCol="0">
              <a:spAutoFit/>
            </a:bodyPr>
            <a:lstStyle/>
            <a:p>
              <a:pPr algn="ctr"/>
              <a:r>
                <a:rPr lang="en-US" sz="1600" dirty="0"/>
                <a:t>Accountability for School Improvement</a:t>
              </a:r>
            </a:p>
          </p:txBody>
        </p:sp>
        <p:cxnSp>
          <p:nvCxnSpPr>
            <p:cNvPr id="25" name="Straight Arrow Connector 24">
              <a:extLst>
                <a:ext uri="{FF2B5EF4-FFF2-40B4-BE49-F238E27FC236}">
                  <a16:creationId xmlns:a16="http://schemas.microsoft.com/office/drawing/2014/main" id="{FD28F518-2FC5-4CFA-A519-D80ABCEB4184}"/>
                </a:ext>
              </a:extLst>
            </p:cNvPr>
            <p:cNvCxnSpPr>
              <a:cxnSpLocks/>
              <a:stCxn id="20" idx="3"/>
              <a:endCxn id="23" idx="1"/>
            </p:cNvCxnSpPr>
            <p:nvPr/>
          </p:nvCxnSpPr>
          <p:spPr>
            <a:xfrm flipV="1">
              <a:off x="5376013" y="2114648"/>
              <a:ext cx="392121" cy="73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29D40C-F393-416F-8FE6-231AE3EA3A4B}"/>
                </a:ext>
              </a:extLst>
            </p:cNvPr>
            <p:cNvSpPr txBox="1"/>
            <p:nvPr/>
          </p:nvSpPr>
          <p:spPr>
            <a:xfrm>
              <a:off x="62661" y="1277226"/>
              <a:ext cx="2108563" cy="616624"/>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Standards and Learning Models</a:t>
              </a:r>
            </a:p>
          </p:txBody>
        </p:sp>
        <p:sp>
          <p:nvSpPr>
            <p:cNvPr id="27" name="TextBox 26">
              <a:extLst>
                <a:ext uri="{FF2B5EF4-FFF2-40B4-BE49-F238E27FC236}">
                  <a16:creationId xmlns:a16="http://schemas.microsoft.com/office/drawing/2014/main" id="{2584D167-12EE-42B9-9107-DFA6022CCFF9}"/>
                </a:ext>
              </a:extLst>
            </p:cNvPr>
            <p:cNvSpPr txBox="1"/>
            <p:nvPr/>
          </p:nvSpPr>
          <p:spPr>
            <a:xfrm>
              <a:off x="79191" y="477006"/>
              <a:ext cx="2108558" cy="356993"/>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Learning Theory</a:t>
              </a:r>
            </a:p>
          </p:txBody>
        </p:sp>
        <p:cxnSp>
          <p:nvCxnSpPr>
            <p:cNvPr id="28" name="Straight Arrow Connector 27">
              <a:extLst>
                <a:ext uri="{FF2B5EF4-FFF2-40B4-BE49-F238E27FC236}">
                  <a16:creationId xmlns:a16="http://schemas.microsoft.com/office/drawing/2014/main" id="{7B5BF278-498C-4792-9A3A-4CD376B22F46}"/>
                </a:ext>
              </a:extLst>
            </p:cNvPr>
            <p:cNvCxnSpPr>
              <a:cxnSpLocks/>
              <a:stCxn id="26" idx="3"/>
            </p:cNvCxnSpPr>
            <p:nvPr/>
          </p:nvCxnSpPr>
          <p:spPr>
            <a:xfrm>
              <a:off x="2171224" y="1585539"/>
              <a:ext cx="1907552" cy="66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CCF1BB-5FE7-4465-80C8-E5EDDDAB9F7A}"/>
                </a:ext>
              </a:extLst>
            </p:cNvPr>
            <p:cNvCxnSpPr>
              <a:cxnSpLocks/>
            </p:cNvCxnSpPr>
            <p:nvPr/>
          </p:nvCxnSpPr>
          <p:spPr>
            <a:xfrm>
              <a:off x="1044437" y="1992297"/>
              <a:ext cx="0" cy="316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A0BEFE3-F9FE-4241-900C-FEBB7C9DA85D}"/>
                </a:ext>
              </a:extLst>
            </p:cNvPr>
            <p:cNvCxnSpPr>
              <a:cxnSpLocks/>
            </p:cNvCxnSpPr>
            <p:nvPr/>
          </p:nvCxnSpPr>
          <p:spPr>
            <a:xfrm>
              <a:off x="1044437" y="907013"/>
              <a:ext cx="0" cy="316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73AFB2A-1343-41C6-B777-1414C3C9C866}"/>
                </a:ext>
              </a:extLst>
            </p:cNvPr>
            <p:cNvSpPr txBox="1"/>
            <p:nvPr/>
          </p:nvSpPr>
          <p:spPr>
            <a:xfrm>
              <a:off x="5765249" y="3421601"/>
              <a:ext cx="2746990" cy="356993"/>
            </a:xfrm>
            <a:prstGeom prst="rect">
              <a:avLst/>
            </a:prstGeom>
            <a:solidFill>
              <a:schemeClr val="bg1"/>
            </a:solidFill>
            <a:ln>
              <a:solidFill>
                <a:schemeClr val="accent1"/>
              </a:solidFill>
            </a:ln>
          </p:spPr>
          <p:txBody>
            <a:bodyPr wrap="square" rtlCol="0">
              <a:spAutoFit/>
            </a:bodyPr>
            <a:lstStyle/>
            <a:p>
              <a:pPr algn="ctr"/>
              <a:r>
                <a:rPr lang="en-US" sz="1600" dirty="0"/>
                <a:t>Assessment for Learning</a:t>
              </a:r>
            </a:p>
          </p:txBody>
        </p:sp>
        <p:cxnSp>
          <p:nvCxnSpPr>
            <p:cNvPr id="32" name="Straight Arrow Connector 31">
              <a:extLst>
                <a:ext uri="{FF2B5EF4-FFF2-40B4-BE49-F238E27FC236}">
                  <a16:creationId xmlns:a16="http://schemas.microsoft.com/office/drawing/2014/main" id="{E68C3CDE-D954-4113-B830-7A0DD322364C}"/>
                </a:ext>
              </a:extLst>
            </p:cNvPr>
            <p:cNvCxnSpPr>
              <a:cxnSpLocks/>
              <a:stCxn id="20" idx="3"/>
              <a:endCxn id="31" idx="1"/>
            </p:cNvCxnSpPr>
            <p:nvPr/>
          </p:nvCxnSpPr>
          <p:spPr>
            <a:xfrm>
              <a:off x="5376013" y="2848460"/>
              <a:ext cx="389236" cy="75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662D179-B974-416C-8231-35B33B1C802F}"/>
                </a:ext>
              </a:extLst>
            </p:cNvPr>
            <p:cNvCxnSpPr>
              <a:cxnSpLocks/>
              <a:stCxn id="20" idx="3"/>
              <a:endCxn id="24" idx="1"/>
            </p:cNvCxnSpPr>
            <p:nvPr/>
          </p:nvCxnSpPr>
          <p:spPr>
            <a:xfrm>
              <a:off x="5376013" y="2848460"/>
              <a:ext cx="389236" cy="76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E44980F8-25B6-47D7-A7EC-E5B38B3A4F66}"/>
              </a:ext>
            </a:extLst>
          </p:cNvPr>
          <p:cNvCxnSpPr>
            <a:cxnSpLocks/>
          </p:cNvCxnSpPr>
          <p:nvPr/>
        </p:nvCxnSpPr>
        <p:spPr>
          <a:xfrm>
            <a:off x="1096132" y="4670421"/>
            <a:ext cx="0" cy="30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3BA7-87C9-4C88-827A-94C372EA4B49}"/>
              </a:ext>
            </a:extLst>
          </p:cNvPr>
          <p:cNvSpPr>
            <a:spLocks noGrp="1"/>
          </p:cNvSpPr>
          <p:nvPr>
            <p:ph type="title"/>
          </p:nvPr>
        </p:nvSpPr>
        <p:spPr>
          <a:xfrm>
            <a:off x="246358" y="263053"/>
            <a:ext cx="11640842" cy="714220"/>
          </a:xfrm>
        </p:spPr>
        <p:txBody>
          <a:bodyPr/>
          <a:lstStyle/>
          <a:p>
            <a:pPr algn="ctr"/>
            <a:r>
              <a:rPr lang="en-US" dirty="0"/>
              <a:t>From Theory of Action to Logic Model (continued)</a:t>
            </a:r>
          </a:p>
        </p:txBody>
      </p:sp>
      <p:sp>
        <p:nvSpPr>
          <p:cNvPr id="4" name="Slide Number Placeholder 3">
            <a:extLst>
              <a:ext uri="{FF2B5EF4-FFF2-40B4-BE49-F238E27FC236}">
                <a16:creationId xmlns:a16="http://schemas.microsoft.com/office/drawing/2014/main" id="{228D1527-D329-4B74-9103-5732584EB0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grpSp>
        <p:nvGrpSpPr>
          <p:cNvPr id="11" name="Group 10">
            <a:extLst>
              <a:ext uri="{FF2B5EF4-FFF2-40B4-BE49-F238E27FC236}">
                <a16:creationId xmlns:a16="http://schemas.microsoft.com/office/drawing/2014/main" id="{5548AC83-BDC6-41C4-9B4D-20D4703AFC19}"/>
              </a:ext>
            </a:extLst>
          </p:cNvPr>
          <p:cNvGrpSpPr/>
          <p:nvPr/>
        </p:nvGrpSpPr>
        <p:grpSpPr>
          <a:xfrm>
            <a:off x="246358" y="1909957"/>
            <a:ext cx="11336842" cy="3709156"/>
            <a:chOff x="62661" y="477006"/>
            <a:chExt cx="11995431" cy="3911172"/>
          </a:xfrm>
        </p:grpSpPr>
        <p:sp>
          <p:nvSpPr>
            <p:cNvPr id="12" name="TextBox 11">
              <a:extLst>
                <a:ext uri="{FF2B5EF4-FFF2-40B4-BE49-F238E27FC236}">
                  <a16:creationId xmlns:a16="http://schemas.microsoft.com/office/drawing/2014/main" id="{8240839B-542A-48F7-926D-57A92D1EDD0D}"/>
                </a:ext>
              </a:extLst>
            </p:cNvPr>
            <p:cNvSpPr txBox="1"/>
            <p:nvPr/>
          </p:nvSpPr>
          <p:spPr>
            <a:xfrm>
              <a:off x="62661" y="3771554"/>
              <a:ext cx="2108563" cy="616624"/>
            </a:xfrm>
            <a:prstGeom prst="rect">
              <a:avLst/>
            </a:prstGeom>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State Longitudinal Data System</a:t>
              </a:r>
            </a:p>
          </p:txBody>
        </p:sp>
        <p:sp>
          <p:nvSpPr>
            <p:cNvPr id="13" name="TextBox 12">
              <a:extLst>
                <a:ext uri="{FF2B5EF4-FFF2-40B4-BE49-F238E27FC236}">
                  <a16:creationId xmlns:a16="http://schemas.microsoft.com/office/drawing/2014/main" id="{D07F4CE0-4078-4341-984A-9953390B2E02}"/>
                </a:ext>
              </a:extLst>
            </p:cNvPr>
            <p:cNvSpPr txBox="1"/>
            <p:nvPr/>
          </p:nvSpPr>
          <p:spPr>
            <a:xfrm>
              <a:off x="62661" y="2444627"/>
              <a:ext cx="2136211" cy="876257"/>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Comprehensive Statewide System of Assessments</a:t>
              </a:r>
            </a:p>
          </p:txBody>
        </p:sp>
        <p:sp>
          <p:nvSpPr>
            <p:cNvPr id="14" name="TextBox 13">
              <a:extLst>
                <a:ext uri="{FF2B5EF4-FFF2-40B4-BE49-F238E27FC236}">
                  <a16:creationId xmlns:a16="http://schemas.microsoft.com/office/drawing/2014/main" id="{809CF59E-B56F-4A1F-A52C-E0A264A289DB}"/>
                </a:ext>
              </a:extLst>
            </p:cNvPr>
            <p:cNvSpPr txBox="1"/>
            <p:nvPr/>
          </p:nvSpPr>
          <p:spPr>
            <a:xfrm>
              <a:off x="10335704" y="716364"/>
              <a:ext cx="1722388" cy="3472571"/>
            </a:xfrm>
            <a:prstGeom prst="rect">
              <a:avLst/>
            </a:prstGeom>
            <a:solidFill>
              <a:schemeClr val="bg1"/>
            </a:solidFill>
            <a:ln>
              <a:solidFill>
                <a:schemeClr val="accent1"/>
              </a:solidFill>
            </a:ln>
          </p:spPr>
          <p:txBody>
            <a:bodyPr wrap="square" rtlCol="0">
              <a:spAutoFit/>
            </a:bodyPr>
            <a:lstStyle/>
            <a:p>
              <a:r>
                <a:rPr lang="en-US" sz="1600" dirty="0"/>
                <a:t>Improved</a:t>
              </a:r>
            </a:p>
            <a:p>
              <a:r>
                <a:rPr lang="en-US" sz="1600" dirty="0"/>
                <a:t>Student Achievement</a:t>
              </a:r>
            </a:p>
            <a:p>
              <a:endParaRPr lang="en-US" sz="1600" dirty="0"/>
            </a:p>
            <a:p>
              <a:r>
                <a:rPr lang="en-US" sz="1600" dirty="0"/>
                <a:t>Reduced Achievement Gaps</a:t>
              </a:r>
            </a:p>
            <a:p>
              <a:endParaRPr lang="en-US" sz="1600" dirty="0"/>
            </a:p>
            <a:p>
              <a:r>
                <a:rPr lang="en-US" sz="1600" dirty="0"/>
                <a:t>Improved Systemic Goals (Socio-Emotional,</a:t>
              </a:r>
            </a:p>
            <a:p>
              <a:r>
                <a:rPr lang="en-US" sz="1600" dirty="0"/>
                <a:t>Civic, Cultural)</a:t>
              </a:r>
            </a:p>
          </p:txBody>
        </p:sp>
        <p:cxnSp>
          <p:nvCxnSpPr>
            <p:cNvPr id="15" name="Straight Arrow Connector 14">
              <a:extLst>
                <a:ext uri="{FF2B5EF4-FFF2-40B4-BE49-F238E27FC236}">
                  <a16:creationId xmlns:a16="http://schemas.microsoft.com/office/drawing/2014/main" id="{8612C2A7-8062-4100-9C2C-EE5ED3C6F496}"/>
                </a:ext>
              </a:extLst>
            </p:cNvPr>
            <p:cNvCxnSpPr>
              <a:cxnSpLocks/>
            </p:cNvCxnSpPr>
            <p:nvPr/>
          </p:nvCxnSpPr>
          <p:spPr>
            <a:xfrm>
              <a:off x="8147061" y="2071397"/>
              <a:ext cx="365178" cy="41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D77709-60B2-4208-A1EB-F2715DDC788F}"/>
                </a:ext>
              </a:extLst>
            </p:cNvPr>
            <p:cNvSpPr txBox="1"/>
            <p:nvPr/>
          </p:nvSpPr>
          <p:spPr>
            <a:xfrm>
              <a:off x="2532824" y="2598515"/>
              <a:ext cx="1254619" cy="616624"/>
            </a:xfrm>
            <a:prstGeom prst="rect">
              <a:avLst/>
            </a:prstGeom>
            <a:solidFill>
              <a:schemeClr val="bg1"/>
            </a:solidFill>
            <a:ln>
              <a:solidFill>
                <a:srgbClr val="0070C0"/>
              </a:solidFill>
            </a:ln>
          </p:spPr>
          <p:txBody>
            <a:bodyPr wrap="square" rtlCol="0">
              <a:spAutoFit/>
            </a:bodyPr>
            <a:lstStyle/>
            <a:p>
              <a:pPr algn="ctr"/>
              <a:r>
                <a:rPr lang="en-US" sz="1600" dirty="0"/>
                <a:t>State Data Reports</a:t>
              </a:r>
            </a:p>
          </p:txBody>
        </p:sp>
        <p:grpSp>
          <p:nvGrpSpPr>
            <p:cNvPr id="17" name="Group 16">
              <a:extLst>
                <a:ext uri="{FF2B5EF4-FFF2-40B4-BE49-F238E27FC236}">
                  <a16:creationId xmlns:a16="http://schemas.microsoft.com/office/drawing/2014/main" id="{3B73FEA3-4A8A-4142-B873-8D2000561A4E}"/>
                </a:ext>
              </a:extLst>
            </p:cNvPr>
            <p:cNvGrpSpPr/>
            <p:nvPr/>
          </p:nvGrpSpPr>
          <p:grpSpPr>
            <a:xfrm>
              <a:off x="8551161" y="2071397"/>
              <a:ext cx="1797376" cy="1797376"/>
              <a:chOff x="9012463" y="935012"/>
              <a:chExt cx="1797376" cy="1797376"/>
            </a:xfrm>
          </p:grpSpPr>
          <p:pic>
            <p:nvPicPr>
              <p:cNvPr id="34" name="Graphic 33" descr="Heart">
                <a:extLst>
                  <a:ext uri="{FF2B5EF4-FFF2-40B4-BE49-F238E27FC236}">
                    <a16:creationId xmlns:a16="http://schemas.microsoft.com/office/drawing/2014/main" id="{F855C748-D0E5-4FB0-9CF2-E5D0F35F8A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12463" y="935012"/>
                <a:ext cx="1797376" cy="1797376"/>
              </a:xfrm>
              <a:prstGeom prst="rect">
                <a:avLst/>
              </a:prstGeom>
            </p:spPr>
          </p:pic>
          <p:sp>
            <p:nvSpPr>
              <p:cNvPr id="35" name="TextBox 34">
                <a:extLst>
                  <a:ext uri="{FF2B5EF4-FFF2-40B4-BE49-F238E27FC236}">
                    <a16:creationId xmlns:a16="http://schemas.microsoft.com/office/drawing/2014/main" id="{009B086C-4CF0-4F39-874B-A4D4D6E7D55A}"/>
                  </a:ext>
                </a:extLst>
              </p:cNvPr>
              <p:cNvSpPr txBox="1"/>
              <p:nvPr/>
            </p:nvSpPr>
            <p:spPr>
              <a:xfrm>
                <a:off x="9214716" y="1477305"/>
                <a:ext cx="1360443" cy="616624"/>
              </a:xfrm>
              <a:prstGeom prst="rect">
                <a:avLst/>
              </a:prstGeom>
              <a:noFill/>
              <a:ln>
                <a:noFill/>
              </a:ln>
            </p:spPr>
            <p:txBody>
              <a:bodyPr wrap="square" rtlCol="0">
                <a:spAutoFit/>
              </a:bodyPr>
              <a:lstStyle/>
              <a:p>
                <a:pPr algn="ctr"/>
                <a:r>
                  <a:rPr lang="en-US" sz="1600" dirty="0"/>
                  <a:t>Deeper Learning</a:t>
                </a:r>
              </a:p>
            </p:txBody>
          </p:sp>
        </p:grpSp>
        <p:cxnSp>
          <p:nvCxnSpPr>
            <p:cNvPr id="18" name="Straight Arrow Connector 17">
              <a:extLst>
                <a:ext uri="{FF2B5EF4-FFF2-40B4-BE49-F238E27FC236}">
                  <a16:creationId xmlns:a16="http://schemas.microsoft.com/office/drawing/2014/main" id="{F0920C38-AC41-4F18-9B4B-C882842283EA}"/>
                </a:ext>
              </a:extLst>
            </p:cNvPr>
            <p:cNvCxnSpPr>
              <a:cxnSpLocks/>
              <a:stCxn id="12" idx="3"/>
              <a:endCxn id="16" idx="2"/>
            </p:cNvCxnSpPr>
            <p:nvPr/>
          </p:nvCxnSpPr>
          <p:spPr>
            <a:xfrm flipV="1">
              <a:off x="2171224" y="3215139"/>
              <a:ext cx="988909" cy="864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388052-2C08-4C88-A287-7ACFAE1F6408}"/>
                </a:ext>
              </a:extLst>
            </p:cNvPr>
            <p:cNvCxnSpPr>
              <a:cxnSpLocks/>
            </p:cNvCxnSpPr>
            <p:nvPr/>
          </p:nvCxnSpPr>
          <p:spPr>
            <a:xfrm flipV="1">
              <a:off x="3787443" y="2952458"/>
              <a:ext cx="3189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48C118-AF94-414F-BF37-5AF617080BAF}"/>
                </a:ext>
              </a:extLst>
            </p:cNvPr>
            <p:cNvSpPr txBox="1"/>
            <p:nvPr/>
          </p:nvSpPr>
          <p:spPr>
            <a:xfrm>
              <a:off x="4121395" y="2150700"/>
              <a:ext cx="1254618" cy="1395519"/>
            </a:xfrm>
            <a:prstGeom prst="rect">
              <a:avLst/>
            </a:prstGeom>
            <a:solidFill>
              <a:schemeClr val="bg1"/>
            </a:solidFill>
            <a:ln>
              <a:solidFill>
                <a:schemeClr val="accent1"/>
              </a:solidFill>
            </a:ln>
          </p:spPr>
          <p:txBody>
            <a:bodyPr wrap="square" rtlCol="0">
              <a:spAutoFit/>
            </a:bodyPr>
            <a:lstStyle/>
            <a:p>
              <a:pPr algn="ctr"/>
              <a:r>
                <a:rPr lang="en-US" sz="1600" dirty="0"/>
                <a:t>Resources</a:t>
              </a:r>
            </a:p>
            <a:p>
              <a:pPr algn="ctr"/>
              <a:endParaRPr lang="en-US" sz="1600" dirty="0"/>
            </a:p>
            <a:p>
              <a:pPr algn="ctr"/>
              <a:r>
                <a:rPr lang="en-US" sz="1600" dirty="0"/>
                <a:t>Training</a:t>
              </a:r>
            </a:p>
            <a:p>
              <a:pPr algn="ctr"/>
              <a:endParaRPr lang="en-US" sz="1600" dirty="0"/>
            </a:p>
            <a:p>
              <a:pPr algn="ctr"/>
              <a:r>
                <a:rPr lang="en-US" sz="1600" dirty="0"/>
                <a:t>Guidance</a:t>
              </a:r>
            </a:p>
          </p:txBody>
        </p:sp>
        <p:cxnSp>
          <p:nvCxnSpPr>
            <p:cNvPr id="21" name="Straight Arrow Connector 20">
              <a:extLst>
                <a:ext uri="{FF2B5EF4-FFF2-40B4-BE49-F238E27FC236}">
                  <a16:creationId xmlns:a16="http://schemas.microsoft.com/office/drawing/2014/main" id="{210BF401-B73E-4E27-A666-100384361F80}"/>
                </a:ext>
              </a:extLst>
            </p:cNvPr>
            <p:cNvCxnSpPr>
              <a:cxnSpLocks/>
            </p:cNvCxnSpPr>
            <p:nvPr/>
          </p:nvCxnSpPr>
          <p:spPr>
            <a:xfrm>
              <a:off x="10016712" y="3009531"/>
              <a:ext cx="302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944E959-CCCB-4986-9E26-158B25673335}"/>
                </a:ext>
              </a:extLst>
            </p:cNvPr>
            <p:cNvCxnSpPr>
              <a:cxnSpLocks/>
              <a:stCxn id="34" idx="1"/>
            </p:cNvCxnSpPr>
            <p:nvPr/>
          </p:nvCxnSpPr>
          <p:spPr>
            <a:xfrm>
              <a:off x="8551161" y="2970085"/>
              <a:ext cx="283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ADD3ADB-146B-4BC4-A47F-2B1400261ABE}"/>
                </a:ext>
              </a:extLst>
            </p:cNvPr>
            <p:cNvSpPr txBox="1"/>
            <p:nvPr/>
          </p:nvSpPr>
          <p:spPr>
            <a:xfrm>
              <a:off x="5768133" y="1806335"/>
              <a:ext cx="2756939" cy="616624"/>
            </a:xfrm>
            <a:prstGeom prst="rect">
              <a:avLst/>
            </a:prstGeom>
            <a:solidFill>
              <a:schemeClr val="bg1"/>
            </a:solidFill>
            <a:ln>
              <a:solidFill>
                <a:schemeClr val="accent1"/>
              </a:solidFill>
            </a:ln>
          </p:spPr>
          <p:txBody>
            <a:bodyPr wrap="square" rtlCol="0">
              <a:spAutoFit/>
            </a:bodyPr>
            <a:lstStyle/>
            <a:p>
              <a:pPr algn="ctr"/>
              <a:r>
                <a:rPr lang="en-US" sz="1600" dirty="0"/>
                <a:t>Curriculum-Instruction-Assessment Integration</a:t>
              </a:r>
            </a:p>
          </p:txBody>
        </p:sp>
        <p:sp>
          <p:nvSpPr>
            <p:cNvPr id="24" name="TextBox 23">
              <a:extLst>
                <a:ext uri="{FF2B5EF4-FFF2-40B4-BE49-F238E27FC236}">
                  <a16:creationId xmlns:a16="http://schemas.microsoft.com/office/drawing/2014/main" id="{A8138129-0776-4773-8758-AF3684D54A72}"/>
                </a:ext>
              </a:extLst>
            </p:cNvPr>
            <p:cNvSpPr txBox="1"/>
            <p:nvPr/>
          </p:nvSpPr>
          <p:spPr>
            <a:xfrm>
              <a:off x="5765249" y="2616752"/>
              <a:ext cx="2764679" cy="616624"/>
            </a:xfrm>
            <a:prstGeom prst="rect">
              <a:avLst/>
            </a:prstGeom>
            <a:solidFill>
              <a:schemeClr val="bg1"/>
            </a:solidFill>
            <a:ln>
              <a:solidFill>
                <a:schemeClr val="accent1"/>
              </a:solidFill>
            </a:ln>
          </p:spPr>
          <p:txBody>
            <a:bodyPr wrap="square" rtlCol="0">
              <a:spAutoFit/>
            </a:bodyPr>
            <a:lstStyle/>
            <a:p>
              <a:pPr algn="ctr"/>
              <a:r>
                <a:rPr lang="en-US" sz="1600" dirty="0"/>
                <a:t>Accountability for School Improvement</a:t>
              </a:r>
            </a:p>
          </p:txBody>
        </p:sp>
        <p:cxnSp>
          <p:nvCxnSpPr>
            <p:cNvPr id="25" name="Straight Arrow Connector 24">
              <a:extLst>
                <a:ext uri="{FF2B5EF4-FFF2-40B4-BE49-F238E27FC236}">
                  <a16:creationId xmlns:a16="http://schemas.microsoft.com/office/drawing/2014/main" id="{FD28F518-2FC5-4CFA-A519-D80ABCEB4184}"/>
                </a:ext>
              </a:extLst>
            </p:cNvPr>
            <p:cNvCxnSpPr>
              <a:cxnSpLocks/>
              <a:stCxn id="20" idx="3"/>
              <a:endCxn id="23" idx="1"/>
            </p:cNvCxnSpPr>
            <p:nvPr/>
          </p:nvCxnSpPr>
          <p:spPr>
            <a:xfrm flipV="1">
              <a:off x="5376013" y="2114648"/>
              <a:ext cx="392121" cy="73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929D40C-F393-416F-8FE6-231AE3EA3A4B}"/>
                </a:ext>
              </a:extLst>
            </p:cNvPr>
            <p:cNvSpPr txBox="1"/>
            <p:nvPr/>
          </p:nvSpPr>
          <p:spPr>
            <a:xfrm>
              <a:off x="62661" y="1277226"/>
              <a:ext cx="2108563" cy="616624"/>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Standards and Learning Models</a:t>
              </a:r>
            </a:p>
          </p:txBody>
        </p:sp>
        <p:sp>
          <p:nvSpPr>
            <p:cNvPr id="27" name="TextBox 26">
              <a:extLst>
                <a:ext uri="{FF2B5EF4-FFF2-40B4-BE49-F238E27FC236}">
                  <a16:creationId xmlns:a16="http://schemas.microsoft.com/office/drawing/2014/main" id="{2584D167-12EE-42B9-9107-DFA6022CCFF9}"/>
                </a:ext>
              </a:extLst>
            </p:cNvPr>
            <p:cNvSpPr txBox="1"/>
            <p:nvPr/>
          </p:nvSpPr>
          <p:spPr>
            <a:xfrm>
              <a:off x="79191" y="477006"/>
              <a:ext cx="2108558" cy="356993"/>
            </a:xfrm>
            <a:prstGeom prst="rect">
              <a:avLst/>
            </a:prstGeom>
            <a:solidFill>
              <a:schemeClr val="bg1"/>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solidFill>
                    <a:schemeClr val="accent6"/>
                  </a:solidFill>
                </a:rPr>
                <a:t>Learning Theory</a:t>
              </a:r>
            </a:p>
          </p:txBody>
        </p:sp>
        <p:cxnSp>
          <p:nvCxnSpPr>
            <p:cNvPr id="28" name="Straight Arrow Connector 27">
              <a:extLst>
                <a:ext uri="{FF2B5EF4-FFF2-40B4-BE49-F238E27FC236}">
                  <a16:creationId xmlns:a16="http://schemas.microsoft.com/office/drawing/2014/main" id="{7B5BF278-498C-4792-9A3A-4CD376B22F46}"/>
                </a:ext>
              </a:extLst>
            </p:cNvPr>
            <p:cNvCxnSpPr>
              <a:cxnSpLocks/>
              <a:stCxn id="26" idx="3"/>
            </p:cNvCxnSpPr>
            <p:nvPr/>
          </p:nvCxnSpPr>
          <p:spPr>
            <a:xfrm>
              <a:off x="2171224" y="1585539"/>
              <a:ext cx="1907552" cy="667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1CCF1BB-5FE7-4465-80C8-E5EDDDAB9F7A}"/>
                </a:ext>
              </a:extLst>
            </p:cNvPr>
            <p:cNvCxnSpPr>
              <a:cxnSpLocks/>
            </p:cNvCxnSpPr>
            <p:nvPr/>
          </p:nvCxnSpPr>
          <p:spPr>
            <a:xfrm>
              <a:off x="1044437" y="1992297"/>
              <a:ext cx="0" cy="316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A0BEFE3-F9FE-4241-900C-FEBB7C9DA85D}"/>
                </a:ext>
              </a:extLst>
            </p:cNvPr>
            <p:cNvCxnSpPr>
              <a:cxnSpLocks/>
            </p:cNvCxnSpPr>
            <p:nvPr/>
          </p:nvCxnSpPr>
          <p:spPr>
            <a:xfrm>
              <a:off x="1044437" y="907013"/>
              <a:ext cx="0" cy="316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73AFB2A-1343-41C6-B777-1414C3C9C866}"/>
                </a:ext>
              </a:extLst>
            </p:cNvPr>
            <p:cNvSpPr txBox="1"/>
            <p:nvPr/>
          </p:nvSpPr>
          <p:spPr>
            <a:xfrm>
              <a:off x="5765249" y="3421601"/>
              <a:ext cx="2746990" cy="356993"/>
            </a:xfrm>
            <a:prstGeom prst="rect">
              <a:avLst/>
            </a:prstGeom>
            <a:solidFill>
              <a:schemeClr val="bg1"/>
            </a:solidFill>
            <a:ln>
              <a:solidFill>
                <a:schemeClr val="accent1"/>
              </a:solidFill>
            </a:ln>
          </p:spPr>
          <p:txBody>
            <a:bodyPr wrap="square" rtlCol="0">
              <a:spAutoFit/>
            </a:bodyPr>
            <a:lstStyle/>
            <a:p>
              <a:pPr algn="ctr"/>
              <a:r>
                <a:rPr lang="en-US" sz="1600" dirty="0"/>
                <a:t>Assessment for Learning</a:t>
              </a:r>
            </a:p>
          </p:txBody>
        </p:sp>
        <p:cxnSp>
          <p:nvCxnSpPr>
            <p:cNvPr id="32" name="Straight Arrow Connector 31">
              <a:extLst>
                <a:ext uri="{FF2B5EF4-FFF2-40B4-BE49-F238E27FC236}">
                  <a16:creationId xmlns:a16="http://schemas.microsoft.com/office/drawing/2014/main" id="{E68C3CDE-D954-4113-B830-7A0DD322364C}"/>
                </a:ext>
              </a:extLst>
            </p:cNvPr>
            <p:cNvCxnSpPr>
              <a:cxnSpLocks/>
              <a:stCxn id="20" idx="3"/>
              <a:endCxn id="31" idx="1"/>
            </p:cNvCxnSpPr>
            <p:nvPr/>
          </p:nvCxnSpPr>
          <p:spPr>
            <a:xfrm>
              <a:off x="5376013" y="2848460"/>
              <a:ext cx="389236" cy="75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662D179-B974-416C-8231-35B33B1C802F}"/>
                </a:ext>
              </a:extLst>
            </p:cNvPr>
            <p:cNvCxnSpPr>
              <a:cxnSpLocks/>
              <a:stCxn id="20" idx="3"/>
              <a:endCxn id="24" idx="1"/>
            </p:cNvCxnSpPr>
            <p:nvPr/>
          </p:nvCxnSpPr>
          <p:spPr>
            <a:xfrm>
              <a:off x="5376013" y="2848460"/>
              <a:ext cx="389236" cy="76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E44980F8-25B6-47D7-A7EC-E5B38B3A4F66}"/>
              </a:ext>
            </a:extLst>
          </p:cNvPr>
          <p:cNvCxnSpPr>
            <a:cxnSpLocks/>
          </p:cNvCxnSpPr>
          <p:nvPr/>
        </p:nvCxnSpPr>
        <p:spPr>
          <a:xfrm>
            <a:off x="1096132" y="4670421"/>
            <a:ext cx="0" cy="30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E0A3CB19-0619-4CC4-997A-9773546131FA}"/>
              </a:ext>
            </a:extLst>
          </p:cNvPr>
          <p:cNvGrpSpPr/>
          <p:nvPr/>
        </p:nvGrpSpPr>
        <p:grpSpPr>
          <a:xfrm>
            <a:off x="261980" y="1080432"/>
            <a:ext cx="11321220" cy="535721"/>
            <a:chOff x="121781" y="202005"/>
            <a:chExt cx="11435864" cy="584191"/>
          </a:xfrm>
        </p:grpSpPr>
        <p:sp>
          <p:nvSpPr>
            <p:cNvPr id="38" name="TextBox 37">
              <a:extLst>
                <a:ext uri="{FF2B5EF4-FFF2-40B4-BE49-F238E27FC236}">
                  <a16:creationId xmlns:a16="http://schemas.microsoft.com/office/drawing/2014/main" id="{257C8387-9E3C-4D94-B22F-C3220FB8C077}"/>
                </a:ext>
              </a:extLst>
            </p:cNvPr>
            <p:cNvSpPr txBox="1"/>
            <p:nvPr/>
          </p:nvSpPr>
          <p:spPr>
            <a:xfrm>
              <a:off x="5439045" y="202005"/>
              <a:ext cx="2605574"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SHORT-TERM OUTCOMES</a:t>
              </a:r>
            </a:p>
            <a:p>
              <a:pPr algn="ctr"/>
              <a:endParaRPr lang="en-US" b="1" dirty="0">
                <a:solidFill>
                  <a:schemeClr val="accent6"/>
                </a:solidFill>
              </a:endParaRPr>
            </a:p>
          </p:txBody>
        </p:sp>
        <p:sp>
          <p:nvSpPr>
            <p:cNvPr id="39" name="TextBox 38">
              <a:extLst>
                <a:ext uri="{FF2B5EF4-FFF2-40B4-BE49-F238E27FC236}">
                  <a16:creationId xmlns:a16="http://schemas.microsoft.com/office/drawing/2014/main" id="{0475DF8D-C791-4B4A-981B-3EBB93F7D579}"/>
                </a:ext>
              </a:extLst>
            </p:cNvPr>
            <p:cNvSpPr txBox="1"/>
            <p:nvPr/>
          </p:nvSpPr>
          <p:spPr>
            <a:xfrm>
              <a:off x="8300400" y="215637"/>
              <a:ext cx="1360443"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MID-TERM OUTCOMES</a:t>
              </a:r>
            </a:p>
          </p:txBody>
        </p:sp>
        <p:sp>
          <p:nvSpPr>
            <p:cNvPr id="40" name="TextBox 39">
              <a:extLst>
                <a:ext uri="{FF2B5EF4-FFF2-40B4-BE49-F238E27FC236}">
                  <a16:creationId xmlns:a16="http://schemas.microsoft.com/office/drawing/2014/main" id="{9320E142-8F34-42E6-8996-9AFAD3E1C8B0}"/>
                </a:ext>
              </a:extLst>
            </p:cNvPr>
            <p:cNvSpPr txBox="1"/>
            <p:nvPr/>
          </p:nvSpPr>
          <p:spPr>
            <a:xfrm>
              <a:off x="9835257" y="215637"/>
              <a:ext cx="1722388"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LONG-TERM OUTCOMES</a:t>
              </a:r>
            </a:p>
          </p:txBody>
        </p:sp>
        <p:sp>
          <p:nvSpPr>
            <p:cNvPr id="41" name="TextBox 40">
              <a:extLst>
                <a:ext uri="{FF2B5EF4-FFF2-40B4-BE49-F238E27FC236}">
                  <a16:creationId xmlns:a16="http://schemas.microsoft.com/office/drawing/2014/main" id="{589FE164-31EB-483C-AA65-A42B9CB3812C}"/>
                </a:ext>
              </a:extLst>
            </p:cNvPr>
            <p:cNvSpPr txBox="1"/>
            <p:nvPr/>
          </p:nvSpPr>
          <p:spPr>
            <a:xfrm>
              <a:off x="121781" y="202005"/>
              <a:ext cx="2106496" cy="570559"/>
            </a:xfrm>
            <a:prstGeom prst="rect">
              <a:avLst/>
            </a:prstGeom>
            <a:solidFill>
              <a:schemeClr val="accent1">
                <a:lumMod val="20000"/>
                <a:lumOff val="80000"/>
              </a:schemeClr>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6"/>
                  </a:solidFill>
                </a:rPr>
                <a:t>RESOURCES AND INPUTS</a:t>
              </a:r>
            </a:p>
          </p:txBody>
        </p:sp>
        <p:sp>
          <p:nvSpPr>
            <p:cNvPr id="42" name="TextBox 41">
              <a:extLst>
                <a:ext uri="{FF2B5EF4-FFF2-40B4-BE49-F238E27FC236}">
                  <a16:creationId xmlns:a16="http://schemas.microsoft.com/office/drawing/2014/main" id="{8BAAF6AC-6821-49CD-948A-E8B0DD544F05}"/>
                </a:ext>
              </a:extLst>
            </p:cNvPr>
            <p:cNvSpPr txBox="1"/>
            <p:nvPr/>
          </p:nvSpPr>
          <p:spPr>
            <a:xfrm>
              <a:off x="2508288" y="202005"/>
              <a:ext cx="2650746" cy="570559"/>
            </a:xfrm>
            <a:prstGeom prst="rect">
              <a:avLst/>
            </a:prstGeom>
            <a:solidFill>
              <a:schemeClr val="accent1">
                <a:lumMod val="20000"/>
                <a:lumOff val="80000"/>
              </a:schemeClr>
            </a:solidFill>
            <a:ln w="3175"/>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b="1" dirty="0">
                  <a:solidFill>
                    <a:schemeClr val="accent6"/>
                  </a:solidFill>
                </a:rPr>
                <a:t>OUTPUTS</a:t>
              </a:r>
            </a:p>
            <a:p>
              <a:pPr algn="ctr"/>
              <a:endParaRPr lang="en-US" b="1" dirty="0">
                <a:solidFill>
                  <a:schemeClr val="accent6"/>
                </a:solidFill>
              </a:endParaRPr>
            </a:p>
          </p:txBody>
        </p:sp>
      </p:grpSp>
    </p:spTree>
    <p:extLst>
      <p:ext uri="{BB962C8B-B14F-4D97-AF65-F5344CB8AC3E}">
        <p14:creationId xmlns:p14="http://schemas.microsoft.com/office/powerpoint/2010/main" val="146558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A748-FD89-40F7-8602-499ABEE847E5}"/>
              </a:ext>
            </a:extLst>
          </p:cNvPr>
          <p:cNvSpPr>
            <a:spLocks noGrp="1"/>
          </p:cNvSpPr>
          <p:nvPr>
            <p:ph type="title"/>
          </p:nvPr>
        </p:nvSpPr>
        <p:spPr>
          <a:xfrm>
            <a:off x="666127" y="550937"/>
            <a:ext cx="9720072" cy="1077329"/>
          </a:xfrm>
        </p:spPr>
        <p:txBody>
          <a:bodyPr vert="horz" lIns="91440" tIns="45720" rIns="91440" bIns="45720" rtlCol="0" anchor="ctr">
            <a:normAutofit/>
          </a:bodyPr>
          <a:lstStyle/>
          <a:p>
            <a:r>
              <a:rPr lang="en-US" dirty="0">
                <a:latin typeface="Cambria"/>
                <a:cs typeface="Cambria"/>
              </a:rPr>
              <a:t>How Do We Get to the Outcomes?</a:t>
            </a:r>
          </a:p>
        </p:txBody>
      </p:sp>
      <p:sp>
        <p:nvSpPr>
          <p:cNvPr id="4" name="Slide Number Placeholder 3">
            <a:extLst>
              <a:ext uri="{FF2B5EF4-FFF2-40B4-BE49-F238E27FC236}">
                <a16:creationId xmlns:a16="http://schemas.microsoft.com/office/drawing/2014/main" id="{2313E107-AA29-4BB9-B34F-DD305F8FF290}"/>
              </a:ext>
            </a:extLst>
          </p:cNvPr>
          <p:cNvSpPr>
            <a:spLocks noGrp="1"/>
          </p:cNvSpPr>
          <p:nvPr>
            <p:ph type="sldNum" sz="quarter" idx="7"/>
          </p:nvPr>
        </p:nvSpPr>
        <p:spPr>
          <a:xfrm>
            <a:off x="10837333" y="6470704"/>
            <a:ext cx="973667" cy="274320"/>
          </a:xfrm>
        </p:spPr>
        <p:txBody>
          <a:bodyPr vert="horz" lIns="91440" tIns="45720" rIns="91440" bIns="45720" rtlCol="0" anchor="ctr">
            <a:normAutofit fontScale="77500" lnSpcReduction="20000"/>
          </a:bodyPr>
          <a:lstStyle/>
          <a:p>
            <a:pPr lvl="0" indent="0" algn="l">
              <a:spcBef>
                <a:spcPts val="0"/>
              </a:spcBef>
              <a:spcAft>
                <a:spcPts val="600"/>
              </a:spcAft>
              <a:buNone/>
            </a:pPr>
            <a:fld id="{00000000-1234-1234-1234-123412341234}" type="slidenum">
              <a:rPr lang="en-US" sz="1000" kern="1200" dirty="0">
                <a:solidFill>
                  <a:schemeClr val="tx1">
                    <a:lumMod val="95000"/>
                    <a:lumOff val="5000"/>
                  </a:schemeClr>
                </a:solidFill>
                <a:latin typeface="+mj-lt"/>
                <a:ea typeface="+mn-ea"/>
                <a:cs typeface="+mn-cs"/>
              </a:rPr>
              <a:pPr lvl="0" indent="0" algn="l">
                <a:spcBef>
                  <a:spcPts val="0"/>
                </a:spcBef>
                <a:spcAft>
                  <a:spcPts val="600"/>
                </a:spcAft>
                <a:buNone/>
              </a:pPr>
              <a:t>18</a:t>
            </a:fld>
            <a:endParaRPr lang="en-US" sz="1000" kern="1200" dirty="0">
              <a:solidFill>
                <a:schemeClr val="tx1">
                  <a:lumMod val="95000"/>
                  <a:lumOff val="5000"/>
                </a:schemeClr>
              </a:solidFill>
              <a:latin typeface="+mj-lt"/>
              <a:ea typeface="+mn-ea"/>
              <a:cs typeface="+mn-cs"/>
            </a:endParaRPr>
          </a:p>
        </p:txBody>
      </p:sp>
      <p:graphicFrame>
        <p:nvGraphicFramePr>
          <p:cNvPr id="6" name="Text Placeholder 2">
            <a:extLst>
              <a:ext uri="{FF2B5EF4-FFF2-40B4-BE49-F238E27FC236}">
                <a16:creationId xmlns:a16="http://schemas.microsoft.com/office/drawing/2014/main" id="{70D8866D-3A5F-4B31-BFD7-B10F3231DEAA}"/>
              </a:ext>
            </a:extLst>
          </p:cNvPr>
          <p:cNvGraphicFramePr/>
          <p:nvPr>
            <p:extLst>
              <p:ext uri="{D42A27DB-BD31-4B8C-83A1-F6EECF244321}">
                <p14:modId xmlns:p14="http://schemas.microsoft.com/office/powerpoint/2010/main" val="383010847"/>
              </p:ext>
            </p:extLst>
          </p:nvPr>
        </p:nvGraphicFramePr>
        <p:xfrm>
          <a:off x="704792" y="1628266"/>
          <a:ext cx="10132541" cy="4205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05CB43DA-E340-42C6-BEF4-1F111CFED99B}"/>
              </a:ext>
            </a:extLst>
          </p:cNvPr>
          <p:cNvSpPr/>
          <p:nvPr/>
        </p:nvSpPr>
        <p:spPr>
          <a:xfrm>
            <a:off x="4268698" y="3241964"/>
            <a:ext cx="1039091" cy="9144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656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BA1D-4242-4D51-B72B-837A6C628CDD}"/>
              </a:ext>
            </a:extLst>
          </p:cNvPr>
          <p:cNvSpPr>
            <a:spLocks noGrp="1"/>
          </p:cNvSpPr>
          <p:nvPr>
            <p:ph type="title"/>
          </p:nvPr>
        </p:nvSpPr>
        <p:spPr>
          <a:xfrm>
            <a:off x="480152" y="206128"/>
            <a:ext cx="10866721" cy="460926"/>
          </a:xfrm>
        </p:spPr>
        <p:txBody>
          <a:bodyPr/>
          <a:lstStyle/>
          <a:p>
            <a:r>
              <a:rPr lang="en-US" dirty="0"/>
              <a:t>Theory of Action Becomes a Detailed Logic Model</a:t>
            </a:r>
          </a:p>
        </p:txBody>
      </p:sp>
      <p:sp>
        <p:nvSpPr>
          <p:cNvPr id="4" name="Slide Number Placeholder 3">
            <a:extLst>
              <a:ext uri="{FF2B5EF4-FFF2-40B4-BE49-F238E27FC236}">
                <a16:creationId xmlns:a16="http://schemas.microsoft.com/office/drawing/2014/main" id="{37723ABE-B65C-4D27-A2B0-4500B0283B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grpSp>
        <p:nvGrpSpPr>
          <p:cNvPr id="7" name="Group 6">
            <a:extLst>
              <a:ext uri="{FF2B5EF4-FFF2-40B4-BE49-F238E27FC236}">
                <a16:creationId xmlns:a16="http://schemas.microsoft.com/office/drawing/2014/main" id="{260F9889-1F9C-440A-864B-14BCCD393421}"/>
              </a:ext>
            </a:extLst>
          </p:cNvPr>
          <p:cNvGrpSpPr/>
          <p:nvPr/>
        </p:nvGrpSpPr>
        <p:grpSpPr>
          <a:xfrm>
            <a:off x="274634" y="802042"/>
            <a:ext cx="11505886" cy="535721"/>
            <a:chOff x="121781" y="202005"/>
            <a:chExt cx="11435864" cy="584191"/>
          </a:xfrm>
        </p:grpSpPr>
        <p:sp>
          <p:nvSpPr>
            <p:cNvPr id="8" name="TextBox 7">
              <a:extLst>
                <a:ext uri="{FF2B5EF4-FFF2-40B4-BE49-F238E27FC236}">
                  <a16:creationId xmlns:a16="http://schemas.microsoft.com/office/drawing/2014/main" id="{C6C29DA1-523F-4398-821E-5566E0BFB9EA}"/>
                </a:ext>
              </a:extLst>
            </p:cNvPr>
            <p:cNvSpPr txBox="1"/>
            <p:nvPr/>
          </p:nvSpPr>
          <p:spPr>
            <a:xfrm>
              <a:off x="5439045" y="202005"/>
              <a:ext cx="2605574"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SHORT-TERM OUTCOMES</a:t>
              </a:r>
            </a:p>
            <a:p>
              <a:pPr algn="ctr"/>
              <a:endParaRPr lang="en-US" b="1" dirty="0">
                <a:solidFill>
                  <a:schemeClr val="accent6"/>
                </a:solidFill>
              </a:endParaRPr>
            </a:p>
          </p:txBody>
        </p:sp>
        <p:sp>
          <p:nvSpPr>
            <p:cNvPr id="9" name="TextBox 8">
              <a:extLst>
                <a:ext uri="{FF2B5EF4-FFF2-40B4-BE49-F238E27FC236}">
                  <a16:creationId xmlns:a16="http://schemas.microsoft.com/office/drawing/2014/main" id="{09E83588-164D-4DB4-82C4-462F103B3394}"/>
                </a:ext>
              </a:extLst>
            </p:cNvPr>
            <p:cNvSpPr txBox="1"/>
            <p:nvPr/>
          </p:nvSpPr>
          <p:spPr>
            <a:xfrm>
              <a:off x="8300400" y="215637"/>
              <a:ext cx="1360443"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MID-TERM OUTCOMES</a:t>
              </a:r>
            </a:p>
          </p:txBody>
        </p:sp>
        <p:sp>
          <p:nvSpPr>
            <p:cNvPr id="10" name="TextBox 9">
              <a:extLst>
                <a:ext uri="{FF2B5EF4-FFF2-40B4-BE49-F238E27FC236}">
                  <a16:creationId xmlns:a16="http://schemas.microsoft.com/office/drawing/2014/main" id="{FAD8596F-21C7-4388-9212-30163F99046D}"/>
                </a:ext>
              </a:extLst>
            </p:cNvPr>
            <p:cNvSpPr txBox="1"/>
            <p:nvPr/>
          </p:nvSpPr>
          <p:spPr>
            <a:xfrm>
              <a:off x="9835257" y="215637"/>
              <a:ext cx="1722388" cy="570559"/>
            </a:xfrm>
            <a:prstGeom prst="rect">
              <a:avLst/>
            </a:prstGeom>
            <a:solidFill>
              <a:schemeClr val="accent1">
                <a:lumMod val="20000"/>
                <a:lumOff val="80000"/>
              </a:schemeClr>
            </a:solidFill>
            <a:ln w="3175">
              <a:solidFill>
                <a:schemeClr val="accent1"/>
              </a:solidFill>
            </a:ln>
          </p:spPr>
          <p:txBody>
            <a:bodyPr wrap="square" rtlCol="0">
              <a:spAutoFit/>
            </a:bodyPr>
            <a:lstStyle/>
            <a:p>
              <a:pPr algn="ctr"/>
              <a:r>
                <a:rPr lang="en-US" b="1" dirty="0">
                  <a:solidFill>
                    <a:schemeClr val="accent6"/>
                  </a:solidFill>
                </a:rPr>
                <a:t>LONG-TERM OUTCOMES</a:t>
              </a:r>
            </a:p>
          </p:txBody>
        </p:sp>
        <p:sp>
          <p:nvSpPr>
            <p:cNvPr id="11" name="TextBox 10">
              <a:extLst>
                <a:ext uri="{FF2B5EF4-FFF2-40B4-BE49-F238E27FC236}">
                  <a16:creationId xmlns:a16="http://schemas.microsoft.com/office/drawing/2014/main" id="{DD18711A-884E-4E5E-AD4D-5B2DE81E6283}"/>
                </a:ext>
              </a:extLst>
            </p:cNvPr>
            <p:cNvSpPr txBox="1"/>
            <p:nvPr/>
          </p:nvSpPr>
          <p:spPr>
            <a:xfrm>
              <a:off x="121781" y="202005"/>
              <a:ext cx="2106496" cy="570559"/>
            </a:xfrm>
            <a:prstGeom prst="rect">
              <a:avLst/>
            </a:prstGeom>
            <a:solidFill>
              <a:schemeClr val="accent1">
                <a:lumMod val="20000"/>
                <a:lumOff val="80000"/>
              </a:schemeClr>
            </a:solidFill>
            <a:ln w="31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6"/>
                  </a:solidFill>
                </a:rPr>
                <a:t>RESOURCES AND INPUTS</a:t>
              </a:r>
            </a:p>
          </p:txBody>
        </p:sp>
        <p:sp>
          <p:nvSpPr>
            <p:cNvPr id="12" name="TextBox 11">
              <a:extLst>
                <a:ext uri="{FF2B5EF4-FFF2-40B4-BE49-F238E27FC236}">
                  <a16:creationId xmlns:a16="http://schemas.microsoft.com/office/drawing/2014/main" id="{01A15C41-30AE-46A1-8124-6C36FAD3DC72}"/>
                </a:ext>
              </a:extLst>
            </p:cNvPr>
            <p:cNvSpPr txBox="1"/>
            <p:nvPr/>
          </p:nvSpPr>
          <p:spPr>
            <a:xfrm>
              <a:off x="2508288" y="202005"/>
              <a:ext cx="2650746" cy="570559"/>
            </a:xfrm>
            <a:prstGeom prst="rect">
              <a:avLst/>
            </a:prstGeom>
            <a:solidFill>
              <a:schemeClr val="accent1">
                <a:lumMod val="20000"/>
                <a:lumOff val="80000"/>
              </a:schemeClr>
            </a:solidFill>
            <a:ln w="3175"/>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b="1" dirty="0">
                  <a:solidFill>
                    <a:schemeClr val="accent6"/>
                  </a:solidFill>
                </a:rPr>
                <a:t>OUTPUTS</a:t>
              </a:r>
            </a:p>
            <a:p>
              <a:pPr algn="ctr"/>
              <a:endParaRPr lang="en-US" b="1" dirty="0">
                <a:solidFill>
                  <a:schemeClr val="accent6"/>
                </a:solidFill>
              </a:endParaRPr>
            </a:p>
          </p:txBody>
        </p:sp>
      </p:grpSp>
      <p:sp>
        <p:nvSpPr>
          <p:cNvPr id="3" name="Rectangle 2">
            <a:extLst>
              <a:ext uri="{FF2B5EF4-FFF2-40B4-BE49-F238E27FC236}">
                <a16:creationId xmlns:a16="http://schemas.microsoft.com/office/drawing/2014/main" id="{F34EF59C-DD11-4706-95F9-6E5CEFDD7642}"/>
              </a:ext>
            </a:extLst>
          </p:cNvPr>
          <p:cNvSpPr/>
          <p:nvPr/>
        </p:nvSpPr>
        <p:spPr>
          <a:xfrm>
            <a:off x="5384658" y="891275"/>
            <a:ext cx="181926" cy="492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6828A0-30E3-48B1-B40A-95EBF56FBFB1}"/>
              </a:ext>
            </a:extLst>
          </p:cNvPr>
          <p:cNvSpPr/>
          <p:nvPr/>
        </p:nvSpPr>
        <p:spPr>
          <a:xfrm>
            <a:off x="8313163" y="814543"/>
            <a:ext cx="181926" cy="492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F345E9-0EB6-49B7-8A0B-2818C0709F9F}"/>
              </a:ext>
            </a:extLst>
          </p:cNvPr>
          <p:cNvSpPr/>
          <p:nvPr/>
        </p:nvSpPr>
        <p:spPr>
          <a:xfrm>
            <a:off x="9905407" y="891275"/>
            <a:ext cx="103922" cy="492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D31312-3BF8-44AD-B8E8-841A2DE9564E}"/>
              </a:ext>
            </a:extLst>
          </p:cNvPr>
          <p:cNvPicPr>
            <a:picLocks noChangeAspect="1"/>
          </p:cNvPicPr>
          <p:nvPr/>
        </p:nvPicPr>
        <p:blipFill>
          <a:blip r:embed="rId3"/>
          <a:stretch>
            <a:fillRect/>
          </a:stretch>
        </p:blipFill>
        <p:spPr>
          <a:xfrm>
            <a:off x="126350" y="695213"/>
            <a:ext cx="11612566" cy="5901476"/>
          </a:xfrm>
          <a:prstGeom prst="rect">
            <a:avLst/>
          </a:prstGeom>
        </p:spPr>
      </p:pic>
    </p:spTree>
    <p:extLst>
      <p:ext uri="{BB962C8B-B14F-4D97-AF65-F5344CB8AC3E}">
        <p14:creationId xmlns:p14="http://schemas.microsoft.com/office/powerpoint/2010/main" val="7714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D2AE92-27F1-6E40-A354-BB76BDCC1A40}"/>
              </a:ext>
            </a:extLst>
          </p:cNvPr>
          <p:cNvSpPr>
            <a:spLocks noGrp="1"/>
          </p:cNvSpPr>
          <p:nvPr>
            <p:ph type="title"/>
          </p:nvPr>
        </p:nvSpPr>
        <p:spPr/>
        <p:txBody>
          <a:bodyPr/>
          <a:lstStyle/>
          <a:p>
            <a:r>
              <a:rPr lang="en-US" dirty="0">
                <a:solidFill>
                  <a:schemeClr val="accent1"/>
                </a:solidFill>
              </a:rPr>
              <a:t>Establish Teams and Identify the Problem </a:t>
            </a:r>
          </a:p>
        </p:txBody>
      </p:sp>
      <p:sp>
        <p:nvSpPr>
          <p:cNvPr id="2" name="Text Placeholder 1">
            <a:extLst>
              <a:ext uri="{FF2B5EF4-FFF2-40B4-BE49-F238E27FC236}">
                <a16:creationId xmlns:a16="http://schemas.microsoft.com/office/drawing/2014/main" id="{49299601-F45A-1345-A89D-342574356D3C}"/>
              </a:ext>
            </a:extLst>
          </p:cNvPr>
          <p:cNvSpPr>
            <a:spLocks noGrp="1"/>
          </p:cNvSpPr>
          <p:nvPr>
            <p:ph sz="quarter" idx="14"/>
          </p:nvPr>
        </p:nvSpPr>
        <p:spPr/>
        <p:txBody>
          <a:bodyPr/>
          <a:lstStyle/>
          <a:p>
            <a:r>
              <a:rPr lang="en-US" dirty="0">
                <a:solidFill>
                  <a:schemeClr val="accent1"/>
                </a:solidFill>
              </a:rPr>
              <a:t>Developing a well-specified problem statement</a:t>
            </a:r>
          </a:p>
        </p:txBody>
      </p:sp>
      <p:sp>
        <p:nvSpPr>
          <p:cNvPr id="3" name="Slide Number Placeholder 2">
            <a:extLst>
              <a:ext uri="{FF2B5EF4-FFF2-40B4-BE49-F238E27FC236}">
                <a16:creationId xmlns:a16="http://schemas.microsoft.com/office/drawing/2014/main" id="{4A5C3939-A840-1242-89B0-1DD0DFA8A776}"/>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srgbClr val="FFFFFF"/>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FFFFFF"/>
              </a:solidFill>
              <a:effectLst/>
              <a:uLnTx/>
              <a:uFillTx/>
              <a:latin typeface="Calibri" panose="020F0502020204030204" pitchFamily="34" charset="0"/>
              <a:ea typeface="+mn-ea"/>
            </a:endParaRPr>
          </a:p>
        </p:txBody>
      </p:sp>
      <p:pic>
        <p:nvPicPr>
          <p:cNvPr id="8" name="Picture 7" descr="Graphical user interface&#10;&#10;Description automatically generated">
            <a:extLst>
              <a:ext uri="{FF2B5EF4-FFF2-40B4-BE49-F238E27FC236}">
                <a16:creationId xmlns:a16="http://schemas.microsoft.com/office/drawing/2014/main" id="{1DB35358-F543-495C-9DF2-47DBEA94A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050900"/>
          </a:xfrm>
          <a:prstGeom prst="rect">
            <a:avLst/>
          </a:prstGeom>
          <a:effectLst>
            <a:outerShdw blurRad="50800" dist="38100" dir="2700000" algn="tl" rotWithShape="0">
              <a:prstClr val="black">
                <a:alpha val="40000"/>
              </a:prstClr>
            </a:outerShdw>
          </a:effectLst>
        </p:spPr>
      </p:pic>
      <p:sp>
        <p:nvSpPr>
          <p:cNvPr id="12" name="Title 5">
            <a:extLst>
              <a:ext uri="{FF2B5EF4-FFF2-40B4-BE49-F238E27FC236}">
                <a16:creationId xmlns:a16="http://schemas.microsoft.com/office/drawing/2014/main" id="{1F42A8FC-F52E-4190-A976-9ECF8A444715}"/>
              </a:ext>
            </a:extLst>
          </p:cNvPr>
          <p:cNvSpPr txBox="1">
            <a:spLocks/>
          </p:cNvSpPr>
          <p:nvPr/>
        </p:nvSpPr>
        <p:spPr>
          <a:xfrm>
            <a:off x="211138" y="3778940"/>
            <a:ext cx="11769724" cy="1346200"/>
          </a:xfrm>
          <a:prstGeom prst="rect">
            <a:avLst/>
          </a:prstGeom>
        </p:spPr>
        <p:txBody>
          <a:bodyPr vert="horz" lIns="0" tIns="0" rIns="0" bIns="0" rtlCol="0" anchor="ctr">
            <a:noAutofit/>
          </a:bodyPr>
          <a:lstStyle>
            <a:lvl1pPr>
              <a:defRPr sz="3200" b="1" i="0">
                <a:solidFill>
                  <a:srgbClr val="386EA3"/>
                </a:solidFill>
                <a:latin typeface="Cambria" panose="02040503050406030204" pitchFamily="18" charset="0"/>
                <a:ea typeface="+mj-ea"/>
                <a:cs typeface="Cambria" panose="020405030504060302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346DA2"/>
                </a:solidFill>
                <a:effectLst/>
                <a:uLnTx/>
                <a:uFillTx/>
                <a:latin typeface="Cambria" panose="02040503050406030204" pitchFamily="18" charset="0"/>
                <a:ea typeface="+mj-ea"/>
              </a:rPr>
              <a:t>Developing a Theory of Action and Logic Model</a:t>
            </a:r>
          </a:p>
        </p:txBody>
      </p:sp>
      <p:sp>
        <p:nvSpPr>
          <p:cNvPr id="9" name="Rectangle 8">
            <a:extLst>
              <a:ext uri="{FF2B5EF4-FFF2-40B4-BE49-F238E27FC236}">
                <a16:creationId xmlns:a16="http://schemas.microsoft.com/office/drawing/2014/main" id="{69F0D8D5-1166-4E59-8F37-CE1A0FCD99A7}"/>
              </a:ext>
            </a:extLst>
          </p:cNvPr>
          <p:cNvSpPr/>
          <p:nvPr/>
        </p:nvSpPr>
        <p:spPr>
          <a:xfrm>
            <a:off x="304800" y="5580697"/>
            <a:ext cx="3200400" cy="112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E656928-67A4-4866-9689-25E89C7B6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80093" r="5624"/>
          <a:stretch/>
        </p:blipFill>
        <p:spPr>
          <a:xfrm>
            <a:off x="0" y="6012690"/>
            <a:ext cx="11506200" cy="8492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35732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0248-1AE6-46D7-83E8-F41C34903BE1}"/>
              </a:ext>
            </a:extLst>
          </p:cNvPr>
          <p:cNvSpPr>
            <a:spLocks noGrp="1"/>
          </p:cNvSpPr>
          <p:nvPr>
            <p:ph type="title"/>
          </p:nvPr>
        </p:nvSpPr>
        <p:spPr/>
        <p:txBody>
          <a:bodyPr/>
          <a:lstStyle/>
          <a:p>
            <a:r>
              <a:rPr lang="en-US" dirty="0"/>
              <a:t>A State’s Theory of Action for Digital Learning</a:t>
            </a:r>
          </a:p>
        </p:txBody>
      </p:sp>
      <p:sp>
        <p:nvSpPr>
          <p:cNvPr id="3" name="Text Placeholder 2">
            <a:extLst>
              <a:ext uri="{FF2B5EF4-FFF2-40B4-BE49-F238E27FC236}">
                <a16:creationId xmlns:a16="http://schemas.microsoft.com/office/drawing/2014/main" id="{9589A6AE-863E-42A8-BB2A-DE070D6A8371}"/>
              </a:ext>
            </a:extLst>
          </p:cNvPr>
          <p:cNvSpPr>
            <a:spLocks noGrp="1"/>
          </p:cNvSpPr>
          <p:nvPr>
            <p:ph type="body" idx="1"/>
          </p:nvPr>
        </p:nvSpPr>
        <p:spPr>
          <a:xfrm>
            <a:off x="479424" y="1246908"/>
            <a:ext cx="10500835" cy="4560767"/>
          </a:xfrm>
        </p:spPr>
        <p:txBody>
          <a:bodyPr>
            <a:normAutofit lnSpcReduction="10000"/>
          </a:bodyPr>
          <a:lstStyle/>
          <a:p>
            <a:r>
              <a:rPr lang="en-US" dirty="0"/>
              <a:t>If the state…</a:t>
            </a:r>
          </a:p>
          <a:p>
            <a:pPr lvl="1"/>
            <a:r>
              <a:rPr lang="en-US" dirty="0"/>
              <a:t>Partners with classroom digital-learning experts (e.g., universities, regional centers),</a:t>
            </a:r>
          </a:p>
          <a:p>
            <a:pPr lvl="1"/>
            <a:r>
              <a:rPr lang="en-US" dirty="0"/>
              <a:t>Addresses school-based technology needs via grants and funding reallocations,</a:t>
            </a:r>
          </a:p>
          <a:p>
            <a:pPr lvl="1"/>
            <a:r>
              <a:rPr lang="en-US" dirty="0"/>
              <a:t>Provides high-quality digital tools to schools,</a:t>
            </a:r>
          </a:p>
          <a:p>
            <a:pPr lvl="1"/>
            <a:r>
              <a:rPr lang="en-US" dirty="0"/>
              <a:t>Coordinates intensive district and school training via partners,</a:t>
            </a:r>
          </a:p>
          <a:p>
            <a:pPr lvl="1"/>
            <a:r>
              <a:rPr lang="en-US" dirty="0"/>
              <a:t>Incentivizes classroom technology use via regular coaching, observation, and teacher evaluations, and </a:t>
            </a:r>
          </a:p>
          <a:p>
            <a:pPr lvl="1"/>
            <a:r>
              <a:rPr lang="en-US" dirty="0"/>
              <a:t>Monitors the effectiveness of training/coaching on students’ learning over time,</a:t>
            </a:r>
          </a:p>
          <a:p>
            <a:r>
              <a:rPr lang="en-US" dirty="0"/>
              <a:t>Then…</a:t>
            </a:r>
          </a:p>
          <a:p>
            <a:pPr lvl="1"/>
            <a:r>
              <a:rPr lang="en-US" dirty="0"/>
              <a:t>Teachers’ knowledge and skill in effective technology integration will increase,</a:t>
            </a:r>
          </a:p>
          <a:p>
            <a:pPr lvl="1"/>
            <a:r>
              <a:rPr lang="en-US" dirty="0"/>
              <a:t>Classroom practice will improve, and</a:t>
            </a:r>
          </a:p>
          <a:p>
            <a:pPr lvl="1"/>
            <a:r>
              <a:rPr lang="en-US" dirty="0"/>
              <a:t>Student learning will improve.</a:t>
            </a:r>
          </a:p>
          <a:p>
            <a:endParaRPr lang="en-US" dirty="0"/>
          </a:p>
        </p:txBody>
      </p:sp>
      <p:sp>
        <p:nvSpPr>
          <p:cNvPr id="4" name="Slide Number Placeholder 3">
            <a:extLst>
              <a:ext uri="{FF2B5EF4-FFF2-40B4-BE49-F238E27FC236}">
                <a16:creationId xmlns:a16="http://schemas.microsoft.com/office/drawing/2014/main" id="{55B67447-2BEF-470F-9333-86344CAB03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349542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7"/>
          <p:cNvSpPr txBox="1">
            <a:spLocks noGrp="1"/>
          </p:cNvSpPr>
          <p:nvPr>
            <p:ph type="sldNum" idx="12"/>
          </p:nvPr>
        </p:nvSpPr>
        <p:spPr>
          <a:xfrm>
            <a:off x="10980260" y="5858296"/>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21</a:t>
            </a:fld>
            <a:endParaRPr dirty="0"/>
          </a:p>
        </p:txBody>
      </p:sp>
      <p:sp>
        <p:nvSpPr>
          <p:cNvPr id="6" name="TextBox 5">
            <a:extLst>
              <a:ext uri="{FF2B5EF4-FFF2-40B4-BE49-F238E27FC236}">
                <a16:creationId xmlns:a16="http://schemas.microsoft.com/office/drawing/2014/main" id="{EAC1D2C5-DAE4-425D-AA6E-2AC8F8A3B11A}"/>
              </a:ext>
            </a:extLst>
          </p:cNvPr>
          <p:cNvSpPr txBox="1"/>
          <p:nvPr/>
        </p:nvSpPr>
        <p:spPr>
          <a:xfrm>
            <a:off x="528275" y="1507997"/>
            <a:ext cx="1494422" cy="400110"/>
          </a:xfrm>
          <a:prstGeom prst="rect">
            <a:avLst/>
          </a:prstGeom>
          <a:noFill/>
        </p:spPr>
        <p:txBody>
          <a:bodyPr wrap="square" rtlCol="0">
            <a:spAutoFit/>
          </a:bodyPr>
          <a:lstStyle/>
          <a:p>
            <a:r>
              <a:rPr lang="en-US" sz="2000" b="1" dirty="0">
                <a:solidFill>
                  <a:srgbClr val="386EA3"/>
                </a:solidFill>
              </a:rPr>
              <a:t>Resources</a:t>
            </a:r>
          </a:p>
        </p:txBody>
      </p:sp>
      <p:sp>
        <p:nvSpPr>
          <p:cNvPr id="18" name="TextBox 17">
            <a:extLst>
              <a:ext uri="{FF2B5EF4-FFF2-40B4-BE49-F238E27FC236}">
                <a16:creationId xmlns:a16="http://schemas.microsoft.com/office/drawing/2014/main" id="{F8BD82F0-7211-44D7-8CB8-7D7CE4C0DFA2}"/>
              </a:ext>
            </a:extLst>
          </p:cNvPr>
          <p:cNvSpPr txBox="1"/>
          <p:nvPr/>
        </p:nvSpPr>
        <p:spPr>
          <a:xfrm>
            <a:off x="222476" y="1958335"/>
            <a:ext cx="2106020" cy="2062103"/>
          </a:xfrm>
          <a:prstGeom prst="rect">
            <a:avLst/>
          </a:prstGeom>
          <a:no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University partners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Universal technology access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Digital learning tools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i="0" u="none" strike="noStrike" cap="none" dirty="0">
                <a:solidFill>
                  <a:srgbClr val="386EA3"/>
                </a:solidFill>
                <a:latin typeface="Calibri"/>
                <a:ea typeface="Calibri"/>
                <a:cs typeface="Calibri"/>
                <a:sym typeface="Calibri"/>
              </a:rPr>
              <a:t>Data </a:t>
            </a:r>
            <a:r>
              <a:rPr lang="en-US" sz="1600" dirty="0">
                <a:solidFill>
                  <a:srgbClr val="386EA3"/>
                </a:solidFill>
                <a:latin typeface="Calibri"/>
                <a:ea typeface="Calibri"/>
                <a:cs typeface="Calibri"/>
                <a:sym typeface="Calibri"/>
              </a:rPr>
              <a:t>collection and reporting system</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Rubrics, protocols, observation forms</a:t>
            </a:r>
            <a:endParaRPr lang="en-US" sz="2000" dirty="0">
              <a:solidFill>
                <a:srgbClr val="386EA3"/>
              </a:solidFill>
              <a:latin typeface="Calibri"/>
              <a:ea typeface="Calibri"/>
              <a:cs typeface="Calibri"/>
              <a:sym typeface="Calibri"/>
            </a:endParaRPr>
          </a:p>
        </p:txBody>
      </p:sp>
      <p:sp>
        <p:nvSpPr>
          <p:cNvPr id="5" name="Arrow: Right 4">
            <a:extLst>
              <a:ext uri="{FF2B5EF4-FFF2-40B4-BE49-F238E27FC236}">
                <a16:creationId xmlns:a16="http://schemas.microsoft.com/office/drawing/2014/main" id="{0955BB24-65B9-47D5-B01D-32CCD378BA52}"/>
              </a:ext>
            </a:extLst>
          </p:cNvPr>
          <p:cNvSpPr/>
          <p:nvPr/>
        </p:nvSpPr>
        <p:spPr>
          <a:xfrm>
            <a:off x="2419544" y="1526061"/>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23B81D17-FA06-4493-80D3-6145F5749387}"/>
              </a:ext>
            </a:extLst>
          </p:cNvPr>
          <p:cNvSpPr/>
          <p:nvPr/>
        </p:nvSpPr>
        <p:spPr>
          <a:xfrm>
            <a:off x="8180825" y="1526061"/>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EBE215F9-93E6-480B-BE05-B5BCAEE095A4}"/>
              </a:ext>
            </a:extLst>
          </p:cNvPr>
          <p:cNvSpPr/>
          <p:nvPr/>
        </p:nvSpPr>
        <p:spPr>
          <a:xfrm>
            <a:off x="5523502" y="1526061"/>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A58EA06-7603-4D9C-8A0D-A738E3DBE934}"/>
              </a:ext>
            </a:extLst>
          </p:cNvPr>
          <p:cNvSpPr txBox="1"/>
          <p:nvPr/>
        </p:nvSpPr>
        <p:spPr>
          <a:xfrm>
            <a:off x="8863204" y="1958335"/>
            <a:ext cx="2628245" cy="1077218"/>
          </a:xfrm>
          <a:prstGeom prst="rect">
            <a:avLst/>
          </a:prstGeom>
          <a:noFill/>
          <a:ln>
            <a:solidFill>
              <a:srgbClr val="386EA3"/>
            </a:solidFill>
          </a:ln>
        </p:spPr>
        <p:txBody>
          <a:bodyPr wrap="square" rtlCol="0">
            <a:spAutoFit/>
          </a:bodyPr>
          <a:lstStyle/>
          <a:p>
            <a:pPr marL="182880" indent="-182880">
              <a:buFont typeface="Arial" panose="020B0604020202020204" pitchFamily="34" charset="0"/>
              <a:buChar char="•"/>
            </a:pPr>
            <a:r>
              <a:rPr lang="en-US" sz="1600" dirty="0">
                <a:solidFill>
                  <a:srgbClr val="386EA3"/>
                </a:solidFill>
                <a:latin typeface="Calibri" panose="020F0502020204030204" pitchFamily="34" charset="0"/>
                <a:cs typeface="Calibri" panose="020F0502020204030204" pitchFamily="34" charset="0"/>
              </a:rPr>
              <a:t>Increased use of digital tools</a:t>
            </a:r>
          </a:p>
          <a:p>
            <a:pPr marL="182880" indent="-182880">
              <a:buFont typeface="Arial" panose="020B0604020202020204" pitchFamily="34" charset="0"/>
              <a:buChar char="•"/>
            </a:pPr>
            <a:r>
              <a:rPr lang="en-US" sz="1600" dirty="0">
                <a:solidFill>
                  <a:srgbClr val="386EA3"/>
                </a:solidFill>
                <a:latin typeface="Calibri" panose="020F0502020204030204" pitchFamily="34" charset="0"/>
                <a:cs typeface="Calibri" panose="020F0502020204030204" pitchFamily="34" charset="0"/>
              </a:rPr>
              <a:t>Improved classroom practice</a:t>
            </a:r>
          </a:p>
        </p:txBody>
      </p:sp>
      <p:sp>
        <p:nvSpPr>
          <p:cNvPr id="10" name="TextBox 9">
            <a:extLst>
              <a:ext uri="{FF2B5EF4-FFF2-40B4-BE49-F238E27FC236}">
                <a16:creationId xmlns:a16="http://schemas.microsoft.com/office/drawing/2014/main" id="{CC7F6D87-64C9-4F1A-85C3-183D32FDE5D0}"/>
              </a:ext>
            </a:extLst>
          </p:cNvPr>
          <p:cNvSpPr txBox="1"/>
          <p:nvPr/>
        </p:nvSpPr>
        <p:spPr>
          <a:xfrm>
            <a:off x="8724193" y="1501253"/>
            <a:ext cx="2906267" cy="413598"/>
          </a:xfrm>
          <a:prstGeom prst="rect">
            <a:avLst/>
          </a:prstGeom>
          <a:noFill/>
        </p:spPr>
        <p:txBody>
          <a:bodyPr wrap="square" rtlCol="0">
            <a:spAutoFit/>
          </a:bodyPr>
          <a:lstStyle/>
          <a:p>
            <a:pPr algn="ctr"/>
            <a:r>
              <a:rPr lang="en-US" sz="2000" b="1" dirty="0">
                <a:solidFill>
                  <a:srgbClr val="386EA3"/>
                </a:solidFill>
              </a:rPr>
              <a:t>Short-Term Outcomes</a:t>
            </a:r>
          </a:p>
        </p:txBody>
      </p:sp>
      <p:sp>
        <p:nvSpPr>
          <p:cNvPr id="21" name="TextBox 20">
            <a:extLst>
              <a:ext uri="{FF2B5EF4-FFF2-40B4-BE49-F238E27FC236}">
                <a16:creationId xmlns:a16="http://schemas.microsoft.com/office/drawing/2014/main" id="{FA726688-5B7E-4CB6-BDB6-B88939AF8AF7}"/>
              </a:ext>
            </a:extLst>
          </p:cNvPr>
          <p:cNvSpPr txBox="1"/>
          <p:nvPr/>
        </p:nvSpPr>
        <p:spPr>
          <a:xfrm>
            <a:off x="8863204" y="3532493"/>
            <a:ext cx="2728939" cy="413598"/>
          </a:xfrm>
          <a:prstGeom prst="rect">
            <a:avLst/>
          </a:prstGeom>
          <a:noFill/>
        </p:spPr>
        <p:txBody>
          <a:bodyPr wrap="square" rtlCol="0">
            <a:spAutoFit/>
          </a:bodyPr>
          <a:lstStyle/>
          <a:p>
            <a:pPr algn="ctr"/>
            <a:r>
              <a:rPr lang="en-US" sz="2000" b="1" dirty="0">
                <a:solidFill>
                  <a:srgbClr val="386EA3"/>
                </a:solidFill>
              </a:rPr>
              <a:t>Mid-Term Outcomes</a:t>
            </a:r>
          </a:p>
        </p:txBody>
      </p:sp>
      <p:sp>
        <p:nvSpPr>
          <p:cNvPr id="22" name="TextBox 21">
            <a:extLst>
              <a:ext uri="{FF2B5EF4-FFF2-40B4-BE49-F238E27FC236}">
                <a16:creationId xmlns:a16="http://schemas.microsoft.com/office/drawing/2014/main" id="{BB4E0C54-8436-47AD-AC3D-53C0AD09A922}"/>
              </a:ext>
            </a:extLst>
          </p:cNvPr>
          <p:cNvSpPr txBox="1"/>
          <p:nvPr/>
        </p:nvSpPr>
        <p:spPr>
          <a:xfrm>
            <a:off x="8774539" y="5021692"/>
            <a:ext cx="2906267" cy="400110"/>
          </a:xfrm>
          <a:prstGeom prst="rect">
            <a:avLst/>
          </a:prstGeom>
          <a:noFill/>
        </p:spPr>
        <p:txBody>
          <a:bodyPr wrap="square" rtlCol="0">
            <a:spAutoFit/>
          </a:bodyPr>
          <a:lstStyle/>
          <a:p>
            <a:r>
              <a:rPr lang="en-US" sz="2000" b="1" dirty="0">
                <a:solidFill>
                  <a:srgbClr val="386EA3"/>
                </a:solidFill>
              </a:rPr>
              <a:t>Long-Term Outcomes</a:t>
            </a:r>
          </a:p>
        </p:txBody>
      </p:sp>
      <p:sp>
        <p:nvSpPr>
          <p:cNvPr id="23" name="TextBox 22">
            <a:extLst>
              <a:ext uri="{FF2B5EF4-FFF2-40B4-BE49-F238E27FC236}">
                <a16:creationId xmlns:a16="http://schemas.microsoft.com/office/drawing/2014/main" id="{CD5DDF45-4EB3-4241-98CA-1D5A6AC0B3C2}"/>
              </a:ext>
            </a:extLst>
          </p:cNvPr>
          <p:cNvSpPr txBox="1"/>
          <p:nvPr/>
        </p:nvSpPr>
        <p:spPr>
          <a:xfrm>
            <a:off x="8865162" y="3912308"/>
            <a:ext cx="2624328" cy="584775"/>
          </a:xfrm>
          <a:prstGeom prst="rect">
            <a:avLst/>
          </a:prstGeom>
          <a:no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Improved student engagement</a:t>
            </a:r>
          </a:p>
        </p:txBody>
      </p:sp>
      <p:sp>
        <p:nvSpPr>
          <p:cNvPr id="27" name="Arrow: Right 26">
            <a:extLst>
              <a:ext uri="{FF2B5EF4-FFF2-40B4-BE49-F238E27FC236}">
                <a16:creationId xmlns:a16="http://schemas.microsoft.com/office/drawing/2014/main" id="{FA873418-9F32-438B-948D-6220B7D0976D}"/>
              </a:ext>
            </a:extLst>
          </p:cNvPr>
          <p:cNvSpPr/>
          <p:nvPr/>
        </p:nvSpPr>
        <p:spPr>
          <a:xfrm rot="5400000">
            <a:off x="9948725" y="3156809"/>
            <a:ext cx="457200" cy="35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C1022012-9EEA-4372-85DF-395D4C0714D1}"/>
              </a:ext>
            </a:extLst>
          </p:cNvPr>
          <p:cNvSpPr/>
          <p:nvPr/>
        </p:nvSpPr>
        <p:spPr>
          <a:xfrm rot="5400000">
            <a:off x="9947576" y="4605374"/>
            <a:ext cx="457200" cy="35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0F4F2D4-7FE3-4A3C-ADCA-846B8BCB7A48}"/>
              </a:ext>
            </a:extLst>
          </p:cNvPr>
          <p:cNvSpPr txBox="1"/>
          <p:nvPr/>
        </p:nvSpPr>
        <p:spPr>
          <a:xfrm>
            <a:off x="8865162" y="5440547"/>
            <a:ext cx="2624328" cy="584775"/>
          </a:xfrm>
          <a:prstGeom prst="rect">
            <a:avLst/>
          </a:prstGeom>
          <a:solidFill>
            <a:schemeClr val="bg1"/>
          </a:solid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Improved student performance</a:t>
            </a:r>
          </a:p>
        </p:txBody>
      </p:sp>
      <p:sp>
        <p:nvSpPr>
          <p:cNvPr id="9" name="TextBox 8">
            <a:extLst>
              <a:ext uri="{FF2B5EF4-FFF2-40B4-BE49-F238E27FC236}">
                <a16:creationId xmlns:a16="http://schemas.microsoft.com/office/drawing/2014/main" id="{F318F197-D08A-46DF-B5C5-388DD318A19A}"/>
              </a:ext>
            </a:extLst>
          </p:cNvPr>
          <p:cNvSpPr txBox="1"/>
          <p:nvPr/>
        </p:nvSpPr>
        <p:spPr>
          <a:xfrm>
            <a:off x="3244747" y="1507997"/>
            <a:ext cx="1870465" cy="400110"/>
          </a:xfrm>
          <a:prstGeom prst="rect">
            <a:avLst/>
          </a:prstGeom>
          <a:noFill/>
        </p:spPr>
        <p:txBody>
          <a:bodyPr wrap="square" rtlCol="0">
            <a:spAutoFit/>
          </a:bodyPr>
          <a:lstStyle/>
          <a:p>
            <a:pPr algn="ctr"/>
            <a:r>
              <a:rPr lang="en-US" sz="2000" b="1" dirty="0">
                <a:solidFill>
                  <a:srgbClr val="386EA3"/>
                </a:solidFill>
              </a:rPr>
              <a:t>Activities</a:t>
            </a:r>
          </a:p>
        </p:txBody>
      </p:sp>
      <p:sp>
        <p:nvSpPr>
          <p:cNvPr id="16" name="TextBox 15">
            <a:extLst>
              <a:ext uri="{FF2B5EF4-FFF2-40B4-BE49-F238E27FC236}">
                <a16:creationId xmlns:a16="http://schemas.microsoft.com/office/drawing/2014/main" id="{BC69E270-7AC9-4066-844B-A72318AEA25B}"/>
              </a:ext>
            </a:extLst>
          </p:cNvPr>
          <p:cNvSpPr txBox="1"/>
          <p:nvPr/>
        </p:nvSpPr>
        <p:spPr>
          <a:xfrm>
            <a:off x="2854099" y="1958335"/>
            <a:ext cx="2651760" cy="1077218"/>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386EA3"/>
                </a:solidFill>
                <a:latin typeface="Calibri"/>
                <a:ea typeface="Calibri"/>
                <a:cs typeface="Calibri"/>
                <a:sym typeface="Calibri"/>
              </a:rPr>
              <a:t>School-Wide Training</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District leaders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School leaders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386EA3"/>
                </a:solidFill>
                <a:latin typeface="Calibri"/>
                <a:ea typeface="Calibri"/>
                <a:cs typeface="Calibri"/>
                <a:sym typeface="Calibri"/>
              </a:rPr>
              <a:t>Classroom teachers</a:t>
            </a:r>
          </a:p>
        </p:txBody>
      </p:sp>
      <p:sp>
        <p:nvSpPr>
          <p:cNvPr id="19" name="TextBox 18">
            <a:extLst>
              <a:ext uri="{FF2B5EF4-FFF2-40B4-BE49-F238E27FC236}">
                <a16:creationId xmlns:a16="http://schemas.microsoft.com/office/drawing/2014/main" id="{27BA6F0A-70E1-4692-8EC9-C239DB9A73A1}"/>
              </a:ext>
            </a:extLst>
          </p:cNvPr>
          <p:cNvSpPr txBox="1"/>
          <p:nvPr/>
        </p:nvSpPr>
        <p:spPr>
          <a:xfrm>
            <a:off x="2871742" y="3666622"/>
            <a:ext cx="2651760" cy="584775"/>
          </a:xfrm>
          <a:prstGeom prst="rect">
            <a:avLst/>
          </a:prstGeom>
          <a:solidFill>
            <a:schemeClr val="bg1"/>
          </a:solidFill>
          <a:ln>
            <a:solidFill>
              <a:srgbClr val="386EA3"/>
            </a:solidFill>
          </a:ln>
        </p:spPr>
        <p:txBody>
          <a:bodyPr wrap="square" lIns="45720" rIns="45720" rtlCol="0">
            <a:spAutoFit/>
          </a:bodyPr>
          <a:lstStyle/>
          <a:p>
            <a:pPr marL="0" marR="0" lvl="0" indent="0" algn="ctr" rtl="0">
              <a:lnSpc>
                <a:spcPct val="100000"/>
              </a:lnSpc>
              <a:spcBef>
                <a:spcPts val="0"/>
              </a:spcBef>
              <a:spcAft>
                <a:spcPts val="0"/>
              </a:spcAft>
              <a:buClr>
                <a:srgbClr val="000000"/>
              </a:buClr>
              <a:buSzPts val="1600"/>
              <a:buFont typeface="Arial"/>
              <a:buNone/>
            </a:pPr>
            <a:r>
              <a:rPr lang="en-US" sz="1600" b="1" dirty="0">
                <a:solidFill>
                  <a:srgbClr val="386EA3"/>
                </a:solidFill>
                <a:latin typeface="Calibri"/>
                <a:ea typeface="Calibri"/>
                <a:cs typeface="Calibri"/>
                <a:sym typeface="Calibri"/>
              </a:rPr>
              <a:t>Ongoing Coaching and Support</a:t>
            </a:r>
          </a:p>
        </p:txBody>
      </p:sp>
      <p:sp>
        <p:nvSpPr>
          <p:cNvPr id="25" name="Arrow: Up-Down 24">
            <a:extLst>
              <a:ext uri="{FF2B5EF4-FFF2-40B4-BE49-F238E27FC236}">
                <a16:creationId xmlns:a16="http://schemas.microsoft.com/office/drawing/2014/main" id="{BB2A7C14-ECEC-4DDB-8382-063FC64A4FFA}"/>
              </a:ext>
            </a:extLst>
          </p:cNvPr>
          <p:cNvSpPr/>
          <p:nvPr/>
        </p:nvSpPr>
        <p:spPr>
          <a:xfrm>
            <a:off x="3828880" y="3035553"/>
            <a:ext cx="351099" cy="548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DF6130-FD9D-4948-9F4F-C3C369E33963}"/>
              </a:ext>
            </a:extLst>
          </p:cNvPr>
          <p:cNvSpPr txBox="1"/>
          <p:nvPr/>
        </p:nvSpPr>
        <p:spPr>
          <a:xfrm>
            <a:off x="6418085" y="1506794"/>
            <a:ext cx="1366450" cy="402516"/>
          </a:xfrm>
          <a:prstGeom prst="rect">
            <a:avLst/>
          </a:prstGeom>
          <a:noFill/>
        </p:spPr>
        <p:txBody>
          <a:bodyPr wrap="square" rtlCol="0">
            <a:spAutoFit/>
          </a:bodyPr>
          <a:lstStyle/>
          <a:p>
            <a:pPr algn="ctr"/>
            <a:r>
              <a:rPr lang="en-US" sz="2000" b="1" dirty="0">
                <a:solidFill>
                  <a:srgbClr val="386EA3"/>
                </a:solidFill>
              </a:rPr>
              <a:t>Outputs</a:t>
            </a:r>
          </a:p>
        </p:txBody>
      </p:sp>
      <p:sp>
        <p:nvSpPr>
          <p:cNvPr id="11" name="TextBox 10">
            <a:extLst>
              <a:ext uri="{FF2B5EF4-FFF2-40B4-BE49-F238E27FC236}">
                <a16:creationId xmlns:a16="http://schemas.microsoft.com/office/drawing/2014/main" id="{45E056F3-F495-4A3F-B539-07B0DCE3242A}"/>
              </a:ext>
            </a:extLst>
          </p:cNvPr>
          <p:cNvSpPr txBox="1"/>
          <p:nvPr/>
        </p:nvSpPr>
        <p:spPr>
          <a:xfrm>
            <a:off x="6004030" y="1958335"/>
            <a:ext cx="2194560" cy="830997"/>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386EA3"/>
                </a:solidFill>
                <a:latin typeface="Calibri"/>
                <a:ea typeface="Calibri"/>
                <a:cs typeface="Calibri"/>
                <a:sym typeface="Calibri"/>
              </a:rPr>
              <a:t>Increased Knowledge and Application of Digital Tools</a:t>
            </a:r>
          </a:p>
        </p:txBody>
      </p:sp>
      <p:sp>
        <p:nvSpPr>
          <p:cNvPr id="20" name="TextBox 19">
            <a:extLst>
              <a:ext uri="{FF2B5EF4-FFF2-40B4-BE49-F238E27FC236}">
                <a16:creationId xmlns:a16="http://schemas.microsoft.com/office/drawing/2014/main" id="{57D4E98B-625D-4E60-B959-8F0AA6B6E549}"/>
              </a:ext>
            </a:extLst>
          </p:cNvPr>
          <p:cNvSpPr txBox="1"/>
          <p:nvPr/>
        </p:nvSpPr>
        <p:spPr>
          <a:xfrm>
            <a:off x="6036905" y="3666622"/>
            <a:ext cx="2194560" cy="830997"/>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386EA3"/>
                </a:solidFill>
                <a:latin typeface="Calibri"/>
                <a:ea typeface="Calibri"/>
                <a:cs typeface="Calibri"/>
                <a:sym typeface="Calibri"/>
              </a:rPr>
              <a:t>Increased Knowledge and Application of Formative Assessment</a:t>
            </a:r>
            <a:endParaRPr lang="en-US" sz="1600" dirty="0">
              <a:solidFill>
                <a:srgbClr val="386EA3"/>
              </a:solidFill>
              <a:latin typeface="Calibri"/>
              <a:ea typeface="Calibri"/>
              <a:cs typeface="Calibri"/>
              <a:sym typeface="Calibri"/>
            </a:endParaRPr>
          </a:p>
        </p:txBody>
      </p:sp>
      <p:sp>
        <p:nvSpPr>
          <p:cNvPr id="32" name="Arrow: Up-Down 31">
            <a:extLst>
              <a:ext uri="{FF2B5EF4-FFF2-40B4-BE49-F238E27FC236}">
                <a16:creationId xmlns:a16="http://schemas.microsoft.com/office/drawing/2014/main" id="{D6A3C846-EE69-4B5A-AB68-401572E1D3B5}"/>
              </a:ext>
            </a:extLst>
          </p:cNvPr>
          <p:cNvSpPr/>
          <p:nvPr/>
        </p:nvSpPr>
        <p:spPr>
          <a:xfrm>
            <a:off x="6925760" y="2989386"/>
            <a:ext cx="351099" cy="5723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DD52F4E1-78E4-48FB-BBB2-540965A7294F}"/>
              </a:ext>
            </a:extLst>
          </p:cNvPr>
          <p:cNvSpPr>
            <a:spLocks noGrp="1"/>
          </p:cNvSpPr>
          <p:nvPr>
            <p:ph type="title"/>
          </p:nvPr>
        </p:nvSpPr>
        <p:spPr>
          <a:xfrm>
            <a:off x="480152" y="603169"/>
            <a:ext cx="10035447" cy="492443"/>
          </a:xfrm>
        </p:spPr>
        <p:txBody>
          <a:bodyPr/>
          <a:lstStyle/>
          <a:p>
            <a:r>
              <a:rPr lang="en-US" dirty="0"/>
              <a:t>Building Toward a Logic Model for Digital Learning</a:t>
            </a:r>
          </a:p>
        </p:txBody>
      </p:sp>
    </p:spTree>
    <p:extLst>
      <p:ext uri="{BB962C8B-B14F-4D97-AF65-F5344CB8AC3E}">
        <p14:creationId xmlns:p14="http://schemas.microsoft.com/office/powerpoint/2010/main" val="332784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7"/>
          <p:cNvSpPr txBox="1">
            <a:spLocks noGrp="1"/>
          </p:cNvSpPr>
          <p:nvPr>
            <p:ph type="sldNum" idx="12"/>
          </p:nvPr>
        </p:nvSpPr>
        <p:spPr>
          <a:xfrm>
            <a:off x="10980260" y="5858296"/>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22</a:t>
            </a:fld>
            <a:endParaRPr dirty="0"/>
          </a:p>
        </p:txBody>
      </p:sp>
      <p:sp>
        <p:nvSpPr>
          <p:cNvPr id="6" name="TextBox 5">
            <a:extLst>
              <a:ext uri="{FF2B5EF4-FFF2-40B4-BE49-F238E27FC236}">
                <a16:creationId xmlns:a16="http://schemas.microsoft.com/office/drawing/2014/main" id="{EAC1D2C5-DAE4-425D-AA6E-2AC8F8A3B11A}"/>
              </a:ext>
            </a:extLst>
          </p:cNvPr>
          <p:cNvSpPr txBox="1"/>
          <p:nvPr/>
        </p:nvSpPr>
        <p:spPr>
          <a:xfrm>
            <a:off x="528275" y="1036936"/>
            <a:ext cx="1494422" cy="307777"/>
          </a:xfrm>
          <a:prstGeom prst="rect">
            <a:avLst/>
          </a:prstGeom>
          <a:noFill/>
        </p:spPr>
        <p:txBody>
          <a:bodyPr wrap="square" rtlCol="0">
            <a:spAutoFit/>
          </a:bodyPr>
          <a:lstStyle/>
          <a:p>
            <a:r>
              <a:rPr lang="en-US" b="1" dirty="0">
                <a:solidFill>
                  <a:srgbClr val="386EA3"/>
                </a:solidFill>
              </a:rPr>
              <a:t>Resources</a:t>
            </a:r>
          </a:p>
        </p:txBody>
      </p:sp>
      <p:sp>
        <p:nvSpPr>
          <p:cNvPr id="18" name="TextBox 17">
            <a:extLst>
              <a:ext uri="{FF2B5EF4-FFF2-40B4-BE49-F238E27FC236}">
                <a16:creationId xmlns:a16="http://schemas.microsoft.com/office/drawing/2014/main" id="{F8BD82F0-7211-44D7-8CB8-7D7CE4C0DFA2}"/>
              </a:ext>
            </a:extLst>
          </p:cNvPr>
          <p:cNvSpPr txBox="1"/>
          <p:nvPr/>
        </p:nvSpPr>
        <p:spPr>
          <a:xfrm>
            <a:off x="129310" y="1487274"/>
            <a:ext cx="2060176" cy="2246769"/>
          </a:xfrm>
          <a:prstGeom prst="rect">
            <a:avLst/>
          </a:prstGeom>
          <a:no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University partners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Assessment and digital learning experts </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Digital learning tools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School-based digital readiness inventory</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i="0" u="none" strike="noStrike" cap="none" dirty="0">
                <a:solidFill>
                  <a:srgbClr val="386EA3"/>
                </a:solidFill>
                <a:latin typeface="Calibri"/>
                <a:ea typeface="Calibri"/>
                <a:cs typeface="Calibri"/>
                <a:sym typeface="Calibri"/>
              </a:rPr>
              <a:t>Data </a:t>
            </a:r>
            <a:r>
              <a:rPr lang="en-US" dirty="0">
                <a:solidFill>
                  <a:srgbClr val="386EA3"/>
                </a:solidFill>
                <a:latin typeface="Calibri"/>
                <a:ea typeface="Calibri"/>
                <a:cs typeface="Calibri"/>
                <a:sym typeface="Calibri"/>
              </a:rPr>
              <a:t>collection and reporting system</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Updated teacher evaluation rubric</a:t>
            </a:r>
          </a:p>
        </p:txBody>
      </p:sp>
      <p:sp>
        <p:nvSpPr>
          <p:cNvPr id="5" name="Arrow: Right 4">
            <a:extLst>
              <a:ext uri="{FF2B5EF4-FFF2-40B4-BE49-F238E27FC236}">
                <a16:creationId xmlns:a16="http://schemas.microsoft.com/office/drawing/2014/main" id="{0955BB24-65B9-47D5-B01D-32CCD378BA52}"/>
              </a:ext>
            </a:extLst>
          </p:cNvPr>
          <p:cNvSpPr/>
          <p:nvPr/>
        </p:nvSpPr>
        <p:spPr>
          <a:xfrm>
            <a:off x="2227554" y="1055000"/>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23B81D17-FA06-4493-80D3-6145F5749387}"/>
              </a:ext>
            </a:extLst>
          </p:cNvPr>
          <p:cNvSpPr/>
          <p:nvPr/>
        </p:nvSpPr>
        <p:spPr>
          <a:xfrm>
            <a:off x="8198590" y="1048640"/>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EBE215F9-93E6-480B-BE05-B5BCAEE095A4}"/>
              </a:ext>
            </a:extLst>
          </p:cNvPr>
          <p:cNvSpPr/>
          <p:nvPr/>
        </p:nvSpPr>
        <p:spPr>
          <a:xfrm>
            <a:off x="5474087" y="1051410"/>
            <a:ext cx="529943" cy="363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A58EA06-7603-4D9C-8A0D-A738E3DBE934}"/>
              </a:ext>
            </a:extLst>
          </p:cNvPr>
          <p:cNvSpPr txBox="1"/>
          <p:nvPr/>
        </p:nvSpPr>
        <p:spPr>
          <a:xfrm>
            <a:off x="8863204" y="1487274"/>
            <a:ext cx="2628245" cy="1600438"/>
          </a:xfrm>
          <a:prstGeom prst="rect">
            <a:avLst/>
          </a:prstGeom>
          <a:noFill/>
          <a:ln>
            <a:solidFill>
              <a:srgbClr val="386EA3"/>
            </a:solidFill>
          </a:ln>
        </p:spPr>
        <p:txBody>
          <a:bodyPr wrap="square" rtlCol="0">
            <a:spAutoFit/>
          </a:bodyPr>
          <a:lstStyle/>
          <a:p>
            <a:pPr marL="182880" indent="-182880">
              <a:buFont typeface="Arial" panose="020B0604020202020204" pitchFamily="34" charset="0"/>
              <a:buChar char="•"/>
            </a:pPr>
            <a:r>
              <a:rPr lang="en-US" dirty="0">
                <a:solidFill>
                  <a:srgbClr val="386EA3"/>
                </a:solidFill>
                <a:latin typeface="Calibri" panose="020F0502020204030204" pitchFamily="34" charset="0"/>
                <a:cs typeface="Calibri" panose="020F0502020204030204" pitchFamily="34" charset="0"/>
              </a:rPr>
              <a:t>10</a:t>
            </a:r>
            <a:r>
              <a:rPr lang="en-US" dirty="0">
                <a:solidFill>
                  <a:srgbClr val="386EA3"/>
                </a:solidFill>
                <a:latin typeface="Calibri" panose="020F0502020204030204" pitchFamily="34" charset="0"/>
                <a:cs typeface="Calibri" panose="020F0502020204030204" pitchFamily="34" charset="0"/>
                <a:sym typeface="Calibri"/>
              </a:rPr>
              <a:t>0</a:t>
            </a:r>
            <a:r>
              <a:rPr lang="en-US" dirty="0">
                <a:solidFill>
                  <a:srgbClr val="386EA3"/>
                </a:solidFill>
                <a:latin typeface="Calibri" panose="020F0502020204030204" pitchFamily="34" charset="0"/>
                <a:ea typeface="Calibri"/>
                <a:cs typeface="Calibri" panose="020F0502020204030204" pitchFamily="34" charset="0"/>
                <a:sym typeface="Calibri"/>
              </a:rPr>
              <a:t>% of teachers regularly use at least two digital tool</a:t>
            </a:r>
            <a:r>
              <a:rPr lang="en-US" dirty="0">
                <a:solidFill>
                  <a:srgbClr val="386EA3"/>
                </a:solidFill>
                <a:latin typeface="Calibri" panose="020F0502020204030204" pitchFamily="34" charset="0"/>
                <a:cs typeface="Calibri" panose="020F0502020204030204" pitchFamily="34" charset="0"/>
              </a:rPr>
              <a:t>s to support instruction</a:t>
            </a:r>
          </a:p>
          <a:p>
            <a:pPr marL="182880" indent="-182880">
              <a:buFont typeface="Arial" panose="020B0604020202020204" pitchFamily="34" charset="0"/>
              <a:buChar char="•"/>
            </a:pPr>
            <a:r>
              <a:rPr lang="en-US" dirty="0">
                <a:solidFill>
                  <a:srgbClr val="386EA3"/>
                </a:solidFill>
                <a:latin typeface="Calibri" panose="020F0502020204030204" pitchFamily="34" charset="0"/>
                <a:cs typeface="Calibri" panose="020F0502020204030204" pitchFamily="34" charset="0"/>
              </a:rPr>
              <a:t>100% of teachers regularly use at least one digital tool to support formative assessment practice</a:t>
            </a:r>
          </a:p>
        </p:txBody>
      </p:sp>
      <p:sp>
        <p:nvSpPr>
          <p:cNvPr id="10" name="TextBox 9">
            <a:extLst>
              <a:ext uri="{FF2B5EF4-FFF2-40B4-BE49-F238E27FC236}">
                <a16:creationId xmlns:a16="http://schemas.microsoft.com/office/drawing/2014/main" id="{CC7F6D87-64C9-4F1A-85C3-183D32FDE5D0}"/>
              </a:ext>
            </a:extLst>
          </p:cNvPr>
          <p:cNvSpPr txBox="1"/>
          <p:nvPr/>
        </p:nvSpPr>
        <p:spPr>
          <a:xfrm>
            <a:off x="8724193" y="1030192"/>
            <a:ext cx="2906267" cy="307777"/>
          </a:xfrm>
          <a:prstGeom prst="rect">
            <a:avLst/>
          </a:prstGeom>
          <a:noFill/>
        </p:spPr>
        <p:txBody>
          <a:bodyPr wrap="square" rtlCol="0">
            <a:spAutoFit/>
          </a:bodyPr>
          <a:lstStyle/>
          <a:p>
            <a:pPr algn="ctr"/>
            <a:r>
              <a:rPr lang="en-US" b="1" dirty="0">
                <a:solidFill>
                  <a:srgbClr val="386EA3"/>
                </a:solidFill>
              </a:rPr>
              <a:t>Short-Term Outcomes</a:t>
            </a:r>
          </a:p>
        </p:txBody>
      </p:sp>
      <p:sp>
        <p:nvSpPr>
          <p:cNvPr id="21" name="TextBox 20">
            <a:extLst>
              <a:ext uri="{FF2B5EF4-FFF2-40B4-BE49-F238E27FC236}">
                <a16:creationId xmlns:a16="http://schemas.microsoft.com/office/drawing/2014/main" id="{FA726688-5B7E-4CB6-BDB6-B88939AF8AF7}"/>
              </a:ext>
            </a:extLst>
          </p:cNvPr>
          <p:cNvSpPr txBox="1"/>
          <p:nvPr/>
        </p:nvSpPr>
        <p:spPr>
          <a:xfrm>
            <a:off x="8812857" y="3699003"/>
            <a:ext cx="2728939" cy="307777"/>
          </a:xfrm>
          <a:prstGeom prst="rect">
            <a:avLst/>
          </a:prstGeom>
          <a:noFill/>
        </p:spPr>
        <p:txBody>
          <a:bodyPr wrap="square" rtlCol="0">
            <a:spAutoFit/>
          </a:bodyPr>
          <a:lstStyle/>
          <a:p>
            <a:pPr algn="ctr"/>
            <a:r>
              <a:rPr lang="en-US" b="1" dirty="0">
                <a:solidFill>
                  <a:srgbClr val="386EA3"/>
                </a:solidFill>
              </a:rPr>
              <a:t>Mid-Term Outcomes</a:t>
            </a:r>
          </a:p>
        </p:txBody>
      </p:sp>
      <p:sp>
        <p:nvSpPr>
          <p:cNvPr id="22" name="TextBox 21">
            <a:extLst>
              <a:ext uri="{FF2B5EF4-FFF2-40B4-BE49-F238E27FC236}">
                <a16:creationId xmlns:a16="http://schemas.microsoft.com/office/drawing/2014/main" id="{BB4E0C54-8436-47AD-AC3D-53C0AD09A922}"/>
              </a:ext>
            </a:extLst>
          </p:cNvPr>
          <p:cNvSpPr txBox="1"/>
          <p:nvPr/>
        </p:nvSpPr>
        <p:spPr>
          <a:xfrm>
            <a:off x="9176775" y="5600589"/>
            <a:ext cx="2906267" cy="307777"/>
          </a:xfrm>
          <a:prstGeom prst="rect">
            <a:avLst/>
          </a:prstGeom>
          <a:noFill/>
        </p:spPr>
        <p:txBody>
          <a:bodyPr wrap="square" rtlCol="0">
            <a:spAutoFit/>
          </a:bodyPr>
          <a:lstStyle/>
          <a:p>
            <a:r>
              <a:rPr lang="en-US" b="1" dirty="0">
                <a:solidFill>
                  <a:srgbClr val="386EA3"/>
                </a:solidFill>
              </a:rPr>
              <a:t>Long-Term Outcomes</a:t>
            </a:r>
          </a:p>
        </p:txBody>
      </p:sp>
      <p:sp>
        <p:nvSpPr>
          <p:cNvPr id="23" name="TextBox 22">
            <a:extLst>
              <a:ext uri="{FF2B5EF4-FFF2-40B4-BE49-F238E27FC236}">
                <a16:creationId xmlns:a16="http://schemas.microsoft.com/office/drawing/2014/main" id="{CD5DDF45-4EB3-4241-98CA-1D5A6AC0B3C2}"/>
              </a:ext>
            </a:extLst>
          </p:cNvPr>
          <p:cNvSpPr txBox="1"/>
          <p:nvPr/>
        </p:nvSpPr>
        <p:spPr>
          <a:xfrm>
            <a:off x="8865162" y="4088271"/>
            <a:ext cx="2624328" cy="738664"/>
          </a:xfrm>
          <a:prstGeom prst="rect">
            <a:avLst/>
          </a:prstGeom>
          <a:no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Improved student engagement</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Increased student agency and ownership in learning</a:t>
            </a:r>
          </a:p>
        </p:txBody>
      </p:sp>
      <p:sp>
        <p:nvSpPr>
          <p:cNvPr id="27" name="Arrow: Right 26">
            <a:extLst>
              <a:ext uri="{FF2B5EF4-FFF2-40B4-BE49-F238E27FC236}">
                <a16:creationId xmlns:a16="http://schemas.microsoft.com/office/drawing/2014/main" id="{FA873418-9F32-438B-948D-6220B7D0976D}"/>
              </a:ext>
            </a:extLst>
          </p:cNvPr>
          <p:cNvSpPr/>
          <p:nvPr/>
        </p:nvSpPr>
        <p:spPr>
          <a:xfrm rot="5400000">
            <a:off x="9988257" y="3171903"/>
            <a:ext cx="457200" cy="35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C1022012-9EEA-4372-85DF-395D4C0714D1}"/>
              </a:ext>
            </a:extLst>
          </p:cNvPr>
          <p:cNvSpPr/>
          <p:nvPr/>
        </p:nvSpPr>
        <p:spPr>
          <a:xfrm rot="5400000">
            <a:off x="9948726" y="5232676"/>
            <a:ext cx="457200" cy="35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F0F4F2D4-7FE3-4A3C-ADCA-846B8BCB7A48}"/>
              </a:ext>
            </a:extLst>
          </p:cNvPr>
          <p:cNvSpPr txBox="1"/>
          <p:nvPr/>
        </p:nvSpPr>
        <p:spPr>
          <a:xfrm>
            <a:off x="8865162" y="5973265"/>
            <a:ext cx="2624328" cy="523220"/>
          </a:xfrm>
          <a:prstGeom prst="rect">
            <a:avLst/>
          </a:prstGeom>
          <a:solidFill>
            <a:schemeClr val="bg1"/>
          </a:solidFill>
          <a:ln>
            <a:solidFill>
              <a:srgbClr val="386EA3"/>
            </a:solidFill>
          </a:ln>
        </p:spPr>
        <p:txBody>
          <a:bodyPr wrap="square" rtlCol="0">
            <a:spAutoFit/>
          </a:bodyPr>
          <a:lstStyle/>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Deeper learning</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Improved academic outcomes</a:t>
            </a:r>
          </a:p>
        </p:txBody>
      </p:sp>
      <p:sp>
        <p:nvSpPr>
          <p:cNvPr id="9" name="TextBox 8">
            <a:extLst>
              <a:ext uri="{FF2B5EF4-FFF2-40B4-BE49-F238E27FC236}">
                <a16:creationId xmlns:a16="http://schemas.microsoft.com/office/drawing/2014/main" id="{F318F197-D08A-46DF-B5C5-388DD318A19A}"/>
              </a:ext>
            </a:extLst>
          </p:cNvPr>
          <p:cNvSpPr txBox="1"/>
          <p:nvPr/>
        </p:nvSpPr>
        <p:spPr>
          <a:xfrm>
            <a:off x="3244747" y="1036936"/>
            <a:ext cx="1870465" cy="307777"/>
          </a:xfrm>
          <a:prstGeom prst="rect">
            <a:avLst/>
          </a:prstGeom>
          <a:noFill/>
        </p:spPr>
        <p:txBody>
          <a:bodyPr wrap="square" rtlCol="0">
            <a:spAutoFit/>
          </a:bodyPr>
          <a:lstStyle/>
          <a:p>
            <a:pPr algn="ctr"/>
            <a:r>
              <a:rPr lang="en-US" b="1" dirty="0">
                <a:solidFill>
                  <a:srgbClr val="386EA3"/>
                </a:solidFill>
              </a:rPr>
              <a:t>Activities</a:t>
            </a:r>
          </a:p>
        </p:txBody>
      </p:sp>
      <p:sp>
        <p:nvSpPr>
          <p:cNvPr id="16" name="TextBox 15">
            <a:extLst>
              <a:ext uri="{FF2B5EF4-FFF2-40B4-BE49-F238E27FC236}">
                <a16:creationId xmlns:a16="http://schemas.microsoft.com/office/drawing/2014/main" id="{BC69E270-7AC9-4066-844B-A72318AEA25B}"/>
              </a:ext>
            </a:extLst>
          </p:cNvPr>
          <p:cNvSpPr txBox="1"/>
          <p:nvPr/>
        </p:nvSpPr>
        <p:spPr>
          <a:xfrm>
            <a:off x="2745148" y="1487274"/>
            <a:ext cx="2728939" cy="2462213"/>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b="1" dirty="0">
                <a:solidFill>
                  <a:srgbClr val="386EA3"/>
                </a:solidFill>
                <a:latin typeface="Calibri"/>
                <a:ea typeface="Calibri"/>
                <a:cs typeface="Calibri"/>
                <a:sym typeface="Calibri"/>
              </a:rPr>
              <a:t>School-Wide Training</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Assessment literacy training (10 hours)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Formative assessment modules  (2 hours)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Digital literacy modules (10 hours)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Training to support use of digital tools (2 hours)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School leadership training to evaluate technology integration</a:t>
            </a:r>
          </a:p>
        </p:txBody>
      </p:sp>
      <p:sp>
        <p:nvSpPr>
          <p:cNvPr id="19" name="TextBox 18">
            <a:extLst>
              <a:ext uri="{FF2B5EF4-FFF2-40B4-BE49-F238E27FC236}">
                <a16:creationId xmlns:a16="http://schemas.microsoft.com/office/drawing/2014/main" id="{27BA6F0A-70E1-4692-8EC9-C239DB9A73A1}"/>
              </a:ext>
            </a:extLst>
          </p:cNvPr>
          <p:cNvSpPr txBox="1"/>
          <p:nvPr/>
        </p:nvSpPr>
        <p:spPr>
          <a:xfrm>
            <a:off x="2787367" y="4584927"/>
            <a:ext cx="2651760" cy="2031325"/>
          </a:xfrm>
          <a:prstGeom prst="rect">
            <a:avLst/>
          </a:prstGeom>
          <a:solidFill>
            <a:schemeClr val="bg1"/>
          </a:solidFill>
          <a:ln>
            <a:solidFill>
              <a:srgbClr val="386EA3"/>
            </a:solidFill>
          </a:ln>
        </p:spPr>
        <p:txBody>
          <a:bodyPr wrap="square" lIns="45720" rIns="45720" rtlCol="0">
            <a:spAutoFit/>
          </a:bodyPr>
          <a:lstStyle/>
          <a:p>
            <a:pPr marL="0" marR="0" lvl="0" indent="0" algn="ctr" rtl="0">
              <a:lnSpc>
                <a:spcPct val="100000"/>
              </a:lnSpc>
              <a:spcBef>
                <a:spcPts val="0"/>
              </a:spcBef>
              <a:spcAft>
                <a:spcPts val="0"/>
              </a:spcAft>
              <a:buClr>
                <a:srgbClr val="000000"/>
              </a:buClr>
              <a:buSzPts val="1600"/>
              <a:buFont typeface="Arial"/>
              <a:buNone/>
            </a:pPr>
            <a:r>
              <a:rPr lang="en-US" b="1" dirty="0">
                <a:solidFill>
                  <a:srgbClr val="386EA3"/>
                </a:solidFill>
                <a:latin typeface="Calibri"/>
                <a:ea typeface="Calibri"/>
                <a:cs typeface="Calibri"/>
                <a:sym typeface="Calibri"/>
              </a:rPr>
              <a:t>Ongoing Coaching and Support</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Just-in-time troubleshooting and support</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Modeling</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Biweekly in-class observation and coaching</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Professional learning communities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Subject/grade-level planning</a:t>
            </a:r>
          </a:p>
        </p:txBody>
      </p:sp>
      <p:sp>
        <p:nvSpPr>
          <p:cNvPr id="25" name="Arrow: Up-Down 24">
            <a:extLst>
              <a:ext uri="{FF2B5EF4-FFF2-40B4-BE49-F238E27FC236}">
                <a16:creationId xmlns:a16="http://schemas.microsoft.com/office/drawing/2014/main" id="{BB2A7C14-ECEC-4DDB-8382-063FC64A4FFA}"/>
              </a:ext>
            </a:extLst>
          </p:cNvPr>
          <p:cNvSpPr/>
          <p:nvPr/>
        </p:nvSpPr>
        <p:spPr>
          <a:xfrm>
            <a:off x="3849745" y="3981838"/>
            <a:ext cx="351099" cy="548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BDF6130-FD9D-4948-9F4F-C3C369E33963}"/>
              </a:ext>
            </a:extLst>
          </p:cNvPr>
          <p:cNvSpPr txBox="1"/>
          <p:nvPr/>
        </p:nvSpPr>
        <p:spPr>
          <a:xfrm>
            <a:off x="6418085" y="1035733"/>
            <a:ext cx="1366450" cy="307777"/>
          </a:xfrm>
          <a:prstGeom prst="rect">
            <a:avLst/>
          </a:prstGeom>
          <a:noFill/>
        </p:spPr>
        <p:txBody>
          <a:bodyPr wrap="square" rtlCol="0">
            <a:spAutoFit/>
          </a:bodyPr>
          <a:lstStyle/>
          <a:p>
            <a:pPr algn="ctr"/>
            <a:r>
              <a:rPr lang="en-US" b="1" dirty="0">
                <a:solidFill>
                  <a:srgbClr val="386EA3"/>
                </a:solidFill>
              </a:rPr>
              <a:t>Outputs</a:t>
            </a:r>
          </a:p>
        </p:txBody>
      </p:sp>
      <p:sp>
        <p:nvSpPr>
          <p:cNvPr id="11" name="TextBox 10">
            <a:extLst>
              <a:ext uri="{FF2B5EF4-FFF2-40B4-BE49-F238E27FC236}">
                <a16:creationId xmlns:a16="http://schemas.microsoft.com/office/drawing/2014/main" id="{45E056F3-F495-4A3F-B539-07B0DCE3242A}"/>
              </a:ext>
            </a:extLst>
          </p:cNvPr>
          <p:cNvSpPr txBox="1"/>
          <p:nvPr/>
        </p:nvSpPr>
        <p:spPr>
          <a:xfrm>
            <a:off x="6004030" y="1487274"/>
            <a:ext cx="2194560" cy="1384995"/>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dirty="0">
                <a:solidFill>
                  <a:srgbClr val="386EA3"/>
                </a:solidFill>
                <a:latin typeface="Calibri"/>
                <a:ea typeface="Calibri"/>
                <a:cs typeface="Calibri"/>
                <a:sym typeface="Calibri"/>
              </a:rPr>
              <a:t>Increased Knowledge and Application of Digital Tools</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Digital literacy</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Awareness of digital tools and how to access and use them</a:t>
            </a:r>
          </a:p>
        </p:txBody>
      </p:sp>
      <p:sp>
        <p:nvSpPr>
          <p:cNvPr id="20" name="TextBox 19">
            <a:extLst>
              <a:ext uri="{FF2B5EF4-FFF2-40B4-BE49-F238E27FC236}">
                <a16:creationId xmlns:a16="http://schemas.microsoft.com/office/drawing/2014/main" id="{57D4E98B-625D-4E60-B959-8F0AA6B6E549}"/>
              </a:ext>
            </a:extLst>
          </p:cNvPr>
          <p:cNvSpPr txBox="1"/>
          <p:nvPr/>
        </p:nvSpPr>
        <p:spPr>
          <a:xfrm>
            <a:off x="6015133" y="3516470"/>
            <a:ext cx="2194560" cy="1600438"/>
          </a:xfrm>
          <a:prstGeom prst="rect">
            <a:avLst/>
          </a:prstGeom>
          <a:noFill/>
          <a:ln>
            <a:solidFill>
              <a:srgbClr val="386EA3"/>
            </a:solidFill>
          </a:ln>
        </p:spPr>
        <p:txBody>
          <a:bodyPr wrap="square" rtlCol="0">
            <a:spAutoFit/>
          </a:bodyPr>
          <a:lstStyle/>
          <a:p>
            <a:pPr marL="0" marR="0" lvl="0" indent="0" algn="ctr" rtl="0">
              <a:lnSpc>
                <a:spcPct val="100000"/>
              </a:lnSpc>
              <a:spcBef>
                <a:spcPts val="0"/>
              </a:spcBef>
              <a:spcAft>
                <a:spcPts val="0"/>
              </a:spcAft>
              <a:buClr>
                <a:srgbClr val="000000"/>
              </a:buClr>
              <a:buSzPts val="1600"/>
              <a:buFont typeface="Arial"/>
              <a:buNone/>
            </a:pPr>
            <a:r>
              <a:rPr lang="en-US" b="1" i="0" u="none" strike="noStrike" cap="none" dirty="0">
                <a:solidFill>
                  <a:srgbClr val="386EA3"/>
                </a:solidFill>
                <a:latin typeface="Calibri"/>
                <a:ea typeface="Calibri"/>
                <a:cs typeface="Calibri"/>
                <a:sym typeface="Calibri"/>
              </a:rPr>
              <a:t>Increased Knowledge and Application of Formative Assessment</a:t>
            </a:r>
            <a:endParaRPr lang="en-US" dirty="0">
              <a:solidFill>
                <a:srgbClr val="386EA3"/>
              </a:solidFill>
              <a:latin typeface="Calibri"/>
              <a:ea typeface="Calibri"/>
              <a:cs typeface="Calibri"/>
              <a:sym typeface="Calibri"/>
            </a:endParaRP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dirty="0">
                <a:solidFill>
                  <a:srgbClr val="386EA3"/>
                </a:solidFill>
                <a:latin typeface="Calibri"/>
                <a:ea typeface="Calibri"/>
                <a:cs typeface="Calibri"/>
                <a:sym typeface="Calibri"/>
              </a:rPr>
              <a:t>Assessment literacy</a:t>
            </a:r>
          </a:p>
          <a:p>
            <a:pPr marL="182880" marR="0" lvl="0" indent="-182880" rtl="0">
              <a:lnSpc>
                <a:spcPct val="100000"/>
              </a:lnSpc>
              <a:spcBef>
                <a:spcPts val="0"/>
              </a:spcBef>
              <a:spcAft>
                <a:spcPts val="0"/>
              </a:spcAft>
              <a:buClr>
                <a:srgbClr val="000000"/>
              </a:buClr>
              <a:buSzPts val="1600"/>
              <a:buFont typeface="Arial" panose="020B0604020202020204" pitchFamily="34" charset="0"/>
              <a:buChar char="•"/>
            </a:pPr>
            <a:r>
              <a:rPr lang="en-US" i="0" u="none" strike="noStrike" cap="none" dirty="0">
                <a:solidFill>
                  <a:srgbClr val="386EA3"/>
                </a:solidFill>
                <a:latin typeface="Calibri"/>
                <a:ea typeface="Calibri"/>
                <a:cs typeface="Calibri"/>
                <a:sym typeface="Calibri"/>
              </a:rPr>
              <a:t>Use of formative assessment in digital enviro</a:t>
            </a:r>
            <a:r>
              <a:rPr lang="en-US" dirty="0">
                <a:solidFill>
                  <a:srgbClr val="386EA3"/>
                </a:solidFill>
                <a:latin typeface="Calibri"/>
                <a:ea typeface="Calibri"/>
                <a:cs typeface="Calibri"/>
                <a:sym typeface="Calibri"/>
              </a:rPr>
              <a:t>nments</a:t>
            </a:r>
          </a:p>
        </p:txBody>
      </p:sp>
      <p:sp>
        <p:nvSpPr>
          <p:cNvPr id="32" name="Arrow: Up-Down 31">
            <a:extLst>
              <a:ext uri="{FF2B5EF4-FFF2-40B4-BE49-F238E27FC236}">
                <a16:creationId xmlns:a16="http://schemas.microsoft.com/office/drawing/2014/main" id="{D6A3C846-EE69-4B5A-AB68-401572E1D3B5}"/>
              </a:ext>
            </a:extLst>
          </p:cNvPr>
          <p:cNvSpPr/>
          <p:nvPr/>
        </p:nvSpPr>
        <p:spPr>
          <a:xfrm>
            <a:off x="6925760" y="2944151"/>
            <a:ext cx="351099" cy="5723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D64DC77E-1017-45D5-8E1E-9B3017759107}"/>
              </a:ext>
            </a:extLst>
          </p:cNvPr>
          <p:cNvSpPr>
            <a:spLocks noGrp="1"/>
          </p:cNvSpPr>
          <p:nvPr>
            <p:ph type="title"/>
          </p:nvPr>
        </p:nvSpPr>
        <p:spPr>
          <a:xfrm>
            <a:off x="181410" y="223619"/>
            <a:ext cx="10035447" cy="492443"/>
          </a:xfrm>
        </p:spPr>
        <p:txBody>
          <a:bodyPr/>
          <a:lstStyle/>
          <a:p>
            <a:r>
              <a:rPr lang="en-US" dirty="0"/>
              <a:t>A Logic Model for Digital Learning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481379" y="579150"/>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Conflating Terminology</a:t>
            </a:r>
            <a:endParaRPr dirty="0"/>
          </a:p>
        </p:txBody>
      </p:sp>
      <p:sp>
        <p:nvSpPr>
          <p:cNvPr id="190" name="Google Shape;190;p7"/>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23</a:t>
            </a:fld>
            <a:endParaRPr dirty="0"/>
          </a:p>
        </p:txBody>
      </p:sp>
      <p:graphicFrame>
        <p:nvGraphicFramePr>
          <p:cNvPr id="5" name="Table 4">
            <a:extLst>
              <a:ext uri="{FF2B5EF4-FFF2-40B4-BE49-F238E27FC236}">
                <a16:creationId xmlns:a16="http://schemas.microsoft.com/office/drawing/2014/main" id="{0CFFA74C-9530-41E4-A498-F640EA11C914}"/>
              </a:ext>
            </a:extLst>
          </p:cNvPr>
          <p:cNvGraphicFramePr>
            <a:graphicFrameLocks noGrp="1"/>
          </p:cNvGraphicFramePr>
          <p:nvPr>
            <p:extLst>
              <p:ext uri="{D42A27DB-BD31-4B8C-83A1-F6EECF244321}">
                <p14:modId xmlns:p14="http://schemas.microsoft.com/office/powerpoint/2010/main" val="928090914"/>
              </p:ext>
            </p:extLst>
          </p:nvPr>
        </p:nvGraphicFramePr>
        <p:xfrm>
          <a:off x="481378" y="1282509"/>
          <a:ext cx="7559295" cy="43891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22847">
                  <a:extLst>
                    <a:ext uri="{9D8B030D-6E8A-4147-A177-3AD203B41FA5}">
                      <a16:colId xmlns:a16="http://schemas.microsoft.com/office/drawing/2014/main" val="412000950"/>
                    </a:ext>
                  </a:extLst>
                </a:gridCol>
                <a:gridCol w="4336448">
                  <a:extLst>
                    <a:ext uri="{9D8B030D-6E8A-4147-A177-3AD203B41FA5}">
                      <a16:colId xmlns:a16="http://schemas.microsoft.com/office/drawing/2014/main" val="3850529075"/>
                    </a:ext>
                  </a:extLst>
                </a:gridCol>
              </a:tblGrid>
              <a:tr h="370840">
                <a:tc>
                  <a:txBody>
                    <a:bodyPr/>
                    <a:lstStyle/>
                    <a:p>
                      <a:pPr algn="ctr"/>
                      <a:r>
                        <a:rPr lang="en-US" sz="2400" dirty="0"/>
                        <a:t>Common Terms</a:t>
                      </a:r>
                    </a:p>
                  </a:txBody>
                  <a:tcPr/>
                </a:tc>
                <a:tc>
                  <a:txBody>
                    <a:bodyPr/>
                    <a:lstStyle/>
                    <a:p>
                      <a:pPr algn="ctr"/>
                      <a:r>
                        <a:rPr lang="en-US" sz="2400" dirty="0"/>
                        <a:t>Sometimes Called</a:t>
                      </a:r>
                    </a:p>
                  </a:txBody>
                  <a:tcPr/>
                </a:tc>
                <a:extLst>
                  <a:ext uri="{0D108BD9-81ED-4DB2-BD59-A6C34878D82A}">
                    <a16:rowId xmlns:a16="http://schemas.microsoft.com/office/drawing/2014/main" val="869171014"/>
                  </a:ext>
                </a:extLst>
              </a:tr>
              <a:tr h="370840">
                <a:tc>
                  <a:txBody>
                    <a:bodyPr/>
                    <a:lstStyle/>
                    <a:p>
                      <a:r>
                        <a:rPr lang="en-US" sz="1800" dirty="0"/>
                        <a:t>Theory of Improvement</a:t>
                      </a:r>
                    </a:p>
                  </a:txBody>
                  <a:tcPr anchor="ctr"/>
                </a:tc>
                <a:tc>
                  <a:txBody>
                    <a:bodyPr/>
                    <a:lstStyle/>
                    <a:p>
                      <a:pPr marL="342900" indent="-342900">
                        <a:buFont typeface="Arial" panose="020B0604020202020204" pitchFamily="34" charset="0"/>
                        <a:buChar char="•"/>
                      </a:pPr>
                      <a:r>
                        <a:rPr lang="en-US" sz="1800" dirty="0"/>
                        <a:t>Logic Model</a:t>
                      </a:r>
                    </a:p>
                    <a:p>
                      <a:pPr marL="342900" indent="-342900">
                        <a:buFont typeface="Arial" panose="020B0604020202020204" pitchFamily="34" charset="0"/>
                        <a:buChar char="•"/>
                      </a:pPr>
                      <a:r>
                        <a:rPr lang="en-US" sz="1800" dirty="0"/>
                        <a:t>Theory of Action</a:t>
                      </a:r>
                    </a:p>
                  </a:txBody>
                  <a:tcPr/>
                </a:tc>
                <a:extLst>
                  <a:ext uri="{0D108BD9-81ED-4DB2-BD59-A6C34878D82A}">
                    <a16:rowId xmlns:a16="http://schemas.microsoft.com/office/drawing/2014/main" val="3405601462"/>
                  </a:ext>
                </a:extLst>
              </a:tr>
              <a:tr h="370840">
                <a:tc>
                  <a:txBody>
                    <a:bodyPr/>
                    <a:lstStyle/>
                    <a:p>
                      <a:r>
                        <a:rPr lang="en-US" sz="1800" dirty="0"/>
                        <a:t>Activities</a:t>
                      </a:r>
                    </a:p>
                  </a:txBody>
                  <a:tcPr anchor="ctr"/>
                </a:tc>
                <a:tc>
                  <a:txBody>
                    <a:bodyPr/>
                    <a:lstStyle/>
                    <a:p>
                      <a:pPr marL="342900" indent="-342900">
                        <a:buFont typeface="Arial" panose="020B0604020202020204" pitchFamily="34" charset="0"/>
                        <a:buChar char="•"/>
                      </a:pPr>
                      <a:r>
                        <a:rPr lang="en-US" sz="1800" dirty="0"/>
                        <a:t>Lead Indicators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dirty="0"/>
                        <a:t>Secondary Drivers</a:t>
                      </a:r>
                    </a:p>
                    <a:p>
                      <a:pPr marL="342900" indent="-342900">
                        <a:buFont typeface="Arial" panose="020B0604020202020204" pitchFamily="34" charset="0"/>
                        <a:buChar char="•"/>
                      </a:pPr>
                      <a:r>
                        <a:rPr lang="en-US" sz="1800" dirty="0"/>
                        <a:t>Inputs</a:t>
                      </a:r>
                    </a:p>
                    <a:p>
                      <a:pPr marL="342900" indent="-342900">
                        <a:buFont typeface="Arial" panose="020B0604020202020204" pitchFamily="34" charset="0"/>
                        <a:buChar char="•"/>
                      </a:pPr>
                      <a:r>
                        <a:rPr lang="en-US" sz="1800" dirty="0"/>
                        <a:t>Change Practices</a:t>
                      </a:r>
                    </a:p>
                  </a:txBody>
                  <a:tcPr/>
                </a:tc>
                <a:extLst>
                  <a:ext uri="{0D108BD9-81ED-4DB2-BD59-A6C34878D82A}">
                    <a16:rowId xmlns:a16="http://schemas.microsoft.com/office/drawing/2014/main" val="3189380868"/>
                  </a:ext>
                </a:extLst>
              </a:tr>
              <a:tr h="370840">
                <a:tc>
                  <a:txBody>
                    <a:bodyPr/>
                    <a:lstStyle/>
                    <a:p>
                      <a:r>
                        <a:rPr lang="en-US" sz="1800" dirty="0"/>
                        <a:t>Outputs</a:t>
                      </a:r>
                    </a:p>
                  </a:txBody>
                  <a:tcPr anchor="ctr"/>
                </a:tc>
                <a:tc>
                  <a:txBody>
                    <a:bodyPr/>
                    <a:lstStyle/>
                    <a:p>
                      <a:pPr marL="342900" indent="-342900">
                        <a:buFont typeface="Arial" panose="020B0604020202020204" pitchFamily="34" charset="0"/>
                        <a:buChar char="•"/>
                      </a:pPr>
                      <a:r>
                        <a:rPr lang="en-US" sz="1800" dirty="0"/>
                        <a:t>Key Aims</a:t>
                      </a:r>
                    </a:p>
                    <a:p>
                      <a:pPr marL="342900" indent="-342900">
                        <a:buFont typeface="Arial" panose="020B0604020202020204" pitchFamily="34" charset="0"/>
                        <a:buChar char="•"/>
                      </a:pPr>
                      <a:r>
                        <a:rPr lang="en-US" sz="1800" dirty="0"/>
                        <a:t>Lag Indicators</a:t>
                      </a:r>
                    </a:p>
                    <a:p>
                      <a:pPr marL="342900" indent="-342900">
                        <a:buFont typeface="Arial" panose="020B0604020202020204" pitchFamily="34" charset="0"/>
                        <a:buChar char="•"/>
                      </a:pPr>
                      <a:r>
                        <a:rPr lang="en-US" sz="1800" dirty="0"/>
                        <a:t>Primary Drivers</a:t>
                      </a:r>
                    </a:p>
                  </a:txBody>
                  <a:tcPr/>
                </a:tc>
                <a:extLst>
                  <a:ext uri="{0D108BD9-81ED-4DB2-BD59-A6C34878D82A}">
                    <a16:rowId xmlns:a16="http://schemas.microsoft.com/office/drawing/2014/main" val="641993494"/>
                  </a:ext>
                </a:extLst>
              </a:tr>
              <a:tr h="370840">
                <a:tc>
                  <a:txBody>
                    <a:bodyPr/>
                    <a:lstStyle/>
                    <a:p>
                      <a:r>
                        <a:rPr lang="en-US" sz="1800" dirty="0"/>
                        <a:t>Outcomes</a:t>
                      </a:r>
                    </a:p>
                  </a:txBody>
                  <a:tcPr anchor="ctr"/>
                </a:tc>
                <a:tc>
                  <a:txBody>
                    <a:bodyPr/>
                    <a:lstStyle/>
                    <a:p>
                      <a:pPr marL="342900" indent="-342900">
                        <a:buFont typeface="Arial" panose="020B0604020202020204" pitchFamily="34" charset="0"/>
                        <a:buChar char="•"/>
                      </a:pPr>
                      <a:r>
                        <a:rPr lang="en-US" sz="1800" dirty="0"/>
                        <a:t>Goals</a:t>
                      </a:r>
                    </a:p>
                    <a:p>
                      <a:pPr marL="342900" indent="-342900">
                        <a:buFont typeface="Arial" panose="020B0604020202020204" pitchFamily="34" charset="0"/>
                        <a:buChar char="•"/>
                      </a:pPr>
                      <a:r>
                        <a:rPr lang="en-US" sz="1800" dirty="0"/>
                        <a:t>Key Aims</a:t>
                      </a:r>
                    </a:p>
                    <a:p>
                      <a:pPr marL="342900" indent="-342900">
                        <a:buFont typeface="Arial" panose="020B0604020202020204" pitchFamily="34" charset="0"/>
                        <a:buChar char="•"/>
                      </a:pPr>
                      <a:r>
                        <a:rPr lang="en-US" sz="1800" dirty="0"/>
                        <a:t>Lag Indicators</a:t>
                      </a:r>
                    </a:p>
                    <a:p>
                      <a:pPr marL="342900" indent="-342900">
                        <a:buFont typeface="Arial" panose="020B0604020202020204" pitchFamily="34" charset="0"/>
                        <a:buChar char="•"/>
                      </a:pPr>
                      <a:r>
                        <a:rPr lang="en-US" sz="1800" dirty="0"/>
                        <a:t>Impact</a:t>
                      </a:r>
                    </a:p>
                  </a:txBody>
                  <a:tcPr/>
                </a:tc>
                <a:extLst>
                  <a:ext uri="{0D108BD9-81ED-4DB2-BD59-A6C34878D82A}">
                    <a16:rowId xmlns:a16="http://schemas.microsoft.com/office/drawing/2014/main" val="4212376817"/>
                  </a:ext>
                </a:extLst>
              </a:tr>
            </a:tbl>
          </a:graphicData>
        </a:graphic>
      </p:graphicFrame>
      <p:sp>
        <p:nvSpPr>
          <p:cNvPr id="2" name="Rounded Rectangle 1"/>
          <p:cNvSpPr/>
          <p:nvPr/>
        </p:nvSpPr>
        <p:spPr>
          <a:xfrm>
            <a:off x="8364889" y="1426388"/>
            <a:ext cx="3211736" cy="40052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While some of these terms are used interchangeably, they often mean different things. </a:t>
            </a:r>
          </a:p>
          <a:p>
            <a:pPr algn="ctr"/>
            <a:endParaRPr lang="en-US" sz="1800" b="1" dirty="0"/>
          </a:p>
          <a:p>
            <a:pPr algn="ctr"/>
            <a:r>
              <a:rPr lang="en-US" sz="1800" b="1" dirty="0"/>
              <a:t>It is important to clarify what each of these terms mean to people with different trainings, experiences, and perspectives. </a:t>
            </a:r>
          </a:p>
        </p:txBody>
      </p:sp>
    </p:spTree>
    <p:extLst>
      <p:ext uri="{BB962C8B-B14F-4D97-AF65-F5344CB8AC3E}">
        <p14:creationId xmlns:p14="http://schemas.microsoft.com/office/powerpoint/2010/main" val="114003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52" y="603169"/>
            <a:ext cx="10929970" cy="492443"/>
          </a:xfrm>
        </p:spPr>
        <p:txBody>
          <a:bodyPr wrap="square" anchor="ctr">
            <a:noAutofit/>
          </a:bodyPr>
          <a:lstStyle/>
          <a:p>
            <a:r>
              <a:rPr lang="en-US" dirty="0"/>
              <a:t>From </a:t>
            </a:r>
            <a:r>
              <a:rPr lang="en-US" u="sng" dirty="0">
                <a:solidFill>
                  <a:schemeClr val="accent2"/>
                </a:solidFill>
              </a:rPr>
              <a:t>Theory of Action </a:t>
            </a:r>
            <a:r>
              <a:rPr lang="en-US" dirty="0"/>
              <a:t>to </a:t>
            </a:r>
            <a:r>
              <a:rPr lang="en-US" u="sng" dirty="0">
                <a:solidFill>
                  <a:schemeClr val="accent2"/>
                </a:solidFill>
              </a:rPr>
              <a:t>Logic Model </a:t>
            </a:r>
            <a:r>
              <a:rPr lang="en-US" dirty="0"/>
              <a:t>to </a:t>
            </a:r>
            <a:r>
              <a:rPr lang="en-US" u="sng" dirty="0">
                <a:solidFill>
                  <a:schemeClr val="accent2"/>
                </a:solidFill>
              </a:rPr>
              <a:t>Measurement Infrastructure</a:t>
            </a:r>
          </a:p>
        </p:txBody>
      </p:sp>
      <p:sp>
        <p:nvSpPr>
          <p:cNvPr id="4" name="Slide Number Placeholder 3"/>
          <p:cNvSpPr>
            <a:spLocks noGrp="1"/>
          </p:cNvSpPr>
          <p:nvPr>
            <p:ph type="sldNum" sz="quarter" idx="7"/>
          </p:nvPr>
        </p:nvSpPr>
        <p:spPr>
          <a:xfrm>
            <a:off x="10980260" y="6172200"/>
            <a:ext cx="906940" cy="276999"/>
          </a:xfrm>
        </p:spPr>
        <p:txBody>
          <a:bodyPr wrap="square" anchor="b">
            <a:normAutofit/>
          </a:bodyPr>
          <a:lstStyle/>
          <a:p>
            <a:pPr marL="0" lvl="0" indent="0" rtl="0">
              <a:lnSpc>
                <a:spcPct val="90000"/>
              </a:lnSpc>
              <a:spcBef>
                <a:spcPts val="0"/>
              </a:spcBef>
              <a:spcAft>
                <a:spcPts val="600"/>
              </a:spcAft>
              <a:buNone/>
            </a:pPr>
            <a:fld id="{00000000-1234-1234-1234-123412341234}" type="slidenum">
              <a:rPr lang="en-US" sz="1400" smtClean="0"/>
              <a:pPr marL="0" lvl="0" indent="0" rtl="0">
                <a:lnSpc>
                  <a:spcPct val="90000"/>
                </a:lnSpc>
                <a:spcBef>
                  <a:spcPts val="0"/>
                </a:spcBef>
                <a:spcAft>
                  <a:spcPts val="600"/>
                </a:spcAft>
                <a:buNone/>
              </a:pPr>
              <a:t>24</a:t>
            </a:fld>
            <a:endParaRPr lang="en-US" sz="1400"/>
          </a:p>
        </p:txBody>
      </p:sp>
      <p:graphicFrame>
        <p:nvGraphicFramePr>
          <p:cNvPr id="6" name="Text Placeholder 2">
            <a:extLst>
              <a:ext uri="{FF2B5EF4-FFF2-40B4-BE49-F238E27FC236}">
                <a16:creationId xmlns:a16="http://schemas.microsoft.com/office/drawing/2014/main" id="{C8410F92-F286-46AF-9CB0-64351DA0C3CA}"/>
              </a:ext>
            </a:extLst>
          </p:cNvPr>
          <p:cNvGraphicFramePr/>
          <p:nvPr>
            <p:extLst>
              <p:ext uri="{D42A27DB-BD31-4B8C-83A1-F6EECF244321}">
                <p14:modId xmlns:p14="http://schemas.microsoft.com/office/powerpoint/2010/main" val="672403069"/>
              </p:ext>
            </p:extLst>
          </p:nvPr>
        </p:nvGraphicFramePr>
        <p:xfrm>
          <a:off x="479425" y="1527605"/>
          <a:ext cx="10036174" cy="405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21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98eed21a6e_0_37"/>
          <p:cNvSpPr txBox="1">
            <a:spLocks noGrp="1"/>
          </p:cNvSpPr>
          <p:nvPr>
            <p:ph type="title"/>
          </p:nvPr>
        </p:nvSpPr>
        <p:spPr>
          <a:xfrm>
            <a:off x="480152" y="603169"/>
            <a:ext cx="10035300" cy="4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Next Steps</a:t>
            </a:r>
            <a:endParaRPr dirty="0"/>
          </a:p>
        </p:txBody>
      </p:sp>
      <p:sp>
        <p:nvSpPr>
          <p:cNvPr id="442" name="Google Shape;442;g98eed21a6e_0_37"/>
          <p:cNvSpPr txBox="1">
            <a:spLocks noGrp="1"/>
          </p:cNvSpPr>
          <p:nvPr>
            <p:ph type="body" idx="1"/>
          </p:nvPr>
        </p:nvSpPr>
        <p:spPr>
          <a:xfrm>
            <a:off x="479425" y="1527600"/>
            <a:ext cx="10649100" cy="40530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0"/>
              </a:spcBef>
              <a:spcAft>
                <a:spcPts val="0"/>
              </a:spcAft>
              <a:buSzPts val="1800"/>
              <a:buChar char="≫"/>
            </a:pPr>
            <a:r>
              <a:rPr lang="en-US" dirty="0"/>
              <a:t>Create an explicit logic model</a:t>
            </a:r>
          </a:p>
          <a:p>
            <a:pPr marL="457200" lvl="0" indent="-342900" algn="l" rtl="0">
              <a:lnSpc>
                <a:spcPct val="150000"/>
              </a:lnSpc>
              <a:spcBef>
                <a:spcPts val="0"/>
              </a:spcBef>
              <a:spcAft>
                <a:spcPts val="0"/>
              </a:spcAft>
              <a:buSzPts val="1800"/>
              <a:buChar char="≫"/>
            </a:pPr>
            <a:r>
              <a:rPr lang="en-US" dirty="0"/>
              <a:t>Create the measurement infrastructure</a:t>
            </a:r>
          </a:p>
          <a:p>
            <a:pPr marL="457200" lvl="0" indent="-342900" algn="l" rtl="0">
              <a:lnSpc>
                <a:spcPct val="150000"/>
              </a:lnSpc>
              <a:spcBef>
                <a:spcPts val="0"/>
              </a:spcBef>
              <a:spcAft>
                <a:spcPts val="0"/>
              </a:spcAft>
              <a:buSzPts val="1800"/>
              <a:buChar char="≫"/>
            </a:pPr>
            <a:r>
              <a:rPr lang="en-US" dirty="0"/>
              <a:t>Plan for implementation</a:t>
            </a:r>
            <a:endParaRPr dirty="0"/>
          </a:p>
        </p:txBody>
      </p:sp>
      <p:sp>
        <p:nvSpPr>
          <p:cNvPr id="443" name="Google Shape;443;g98eed21a6e_0_37"/>
          <p:cNvSpPr txBox="1">
            <a:spLocks noGrp="1"/>
          </p:cNvSpPr>
          <p:nvPr>
            <p:ph type="sldNum" idx="12"/>
          </p:nvPr>
        </p:nvSpPr>
        <p:spPr>
          <a:xfrm>
            <a:off x="10980260" y="6172200"/>
            <a:ext cx="906900" cy="2769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6"/>
          <p:cNvSpPr txBox="1">
            <a:spLocks noGrp="1"/>
          </p:cNvSpPr>
          <p:nvPr>
            <p:ph type="body" idx="1"/>
          </p:nvPr>
        </p:nvSpPr>
        <p:spPr>
          <a:xfrm>
            <a:off x="914400" y="1981200"/>
            <a:ext cx="7924800" cy="2438400"/>
          </a:xfrm>
          <a:prstGeom prst="rect">
            <a:avLst/>
          </a:prstGeom>
          <a:noFill/>
          <a:ln>
            <a:noFill/>
          </a:ln>
        </p:spPr>
        <p:txBody>
          <a:bodyPr spcFirstLastPara="1" wrap="square" lIns="0" tIns="0" rIns="0" bIns="0" anchor="t" anchorCtr="0">
            <a:normAutofit/>
          </a:bodyPr>
          <a:lstStyle/>
          <a:p>
            <a:pPr marL="0" lvl="0" indent="0" algn="l" rtl="0">
              <a:lnSpc>
                <a:spcPct val="158918"/>
              </a:lnSpc>
              <a:spcBef>
                <a:spcPts val="0"/>
              </a:spcBef>
              <a:spcAft>
                <a:spcPts val="0"/>
              </a:spcAft>
              <a:buClr>
                <a:srgbClr val="59A44F"/>
              </a:buClr>
              <a:buSzPts val="1480"/>
              <a:buFont typeface="Arial"/>
              <a:buNone/>
            </a:pPr>
            <a:r>
              <a:rPr lang="en-US" sz="1369" dirty="0"/>
              <a:t>This presentation is in the public domain. While permission to reprint is not necessary, publication should be cited. The presentation is prepared by the Region 5 Comprehensive Center under Award #S283B190030 for the Office of Program and Grantee Support Services (PGSS) within the Office of Elementary and Secondary Education (OESE) of the U.S. Department of Education and is administered by Westat. The content of the presentation does not necessarily reflect the views or policies of the PGSS or OESE or the U.S. Department of Education nor does mention of trade names, commercial products, or organizations imply endorsement by the U.S. Government. </a:t>
            </a:r>
            <a:r>
              <a:rPr lang="en-US" sz="1369"/>
              <a:t>© 2021 </a:t>
            </a:r>
            <a:r>
              <a:rPr lang="en-US" sz="1369" dirty="0"/>
              <a:t>Westat.</a:t>
            </a:r>
            <a:endParaRPr sz="1480" dirty="0"/>
          </a:p>
          <a:p>
            <a:pPr marL="0" lvl="0" indent="0" algn="l" rtl="0">
              <a:lnSpc>
                <a:spcPct val="158918"/>
              </a:lnSpc>
              <a:spcBef>
                <a:spcPts val="1200"/>
              </a:spcBef>
              <a:spcAft>
                <a:spcPts val="0"/>
              </a:spcAft>
              <a:buClr>
                <a:srgbClr val="59A44F"/>
              </a:buClr>
              <a:buSzPts val="1480"/>
              <a:buFont typeface="Arial"/>
              <a:buNone/>
            </a:pPr>
            <a:endParaRPr sz="1369" dirty="0"/>
          </a:p>
        </p:txBody>
      </p:sp>
      <p:sp>
        <p:nvSpPr>
          <p:cNvPr id="449" name="Google Shape;449;p16"/>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26</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dirty="0"/>
              <a:t>Meeting Objectives</a:t>
            </a:r>
            <a:endParaRPr dirty="0"/>
          </a:p>
        </p:txBody>
      </p:sp>
      <p:sp>
        <p:nvSpPr>
          <p:cNvPr id="182" name="Google Shape;182;p2"/>
          <p:cNvSpPr txBox="1">
            <a:spLocks noGrp="1"/>
          </p:cNvSpPr>
          <p:nvPr>
            <p:ph type="body" idx="1"/>
          </p:nvPr>
        </p:nvSpPr>
        <p:spPr>
          <a:xfrm>
            <a:off x="479425" y="1438382"/>
            <a:ext cx="11255400" cy="2663718"/>
          </a:xfrm>
          <a:prstGeom prst="rect">
            <a:avLst/>
          </a:prstGeom>
          <a:noFill/>
          <a:ln>
            <a:noFill/>
          </a:ln>
        </p:spPr>
        <p:txBody>
          <a:bodyPr spcFirstLastPara="1" wrap="square" lIns="0" tIns="0" rIns="0" bIns="0" anchor="t" anchorCtr="0">
            <a:normAutofit/>
          </a:bodyPr>
          <a:lstStyle/>
          <a:p>
            <a:pPr marL="285750" lvl="0" indent="-285750" algn="l" rtl="0">
              <a:spcBef>
                <a:spcPts val="0"/>
              </a:spcBef>
              <a:spcAft>
                <a:spcPts val="1200"/>
              </a:spcAft>
              <a:buSzPts val="2400"/>
              <a:buChar char="≫"/>
            </a:pPr>
            <a:r>
              <a:rPr lang="en-US" dirty="0"/>
              <a:t>Identify essential components of a theory of action and logic model</a:t>
            </a:r>
          </a:p>
          <a:p>
            <a:pPr marL="285750" lvl="0" indent="-285750" algn="l" rtl="0">
              <a:spcBef>
                <a:spcPts val="0"/>
              </a:spcBef>
              <a:spcAft>
                <a:spcPts val="1200"/>
              </a:spcAft>
              <a:buSzPts val="2400"/>
              <a:buChar char="≫"/>
            </a:pPr>
            <a:r>
              <a:rPr lang="en-US" dirty="0"/>
              <a:t>Understand how to develop a theory of action and logic model</a:t>
            </a:r>
          </a:p>
          <a:p>
            <a:pPr marL="285750" lvl="0" indent="-285750" algn="l" rtl="0">
              <a:spcBef>
                <a:spcPts val="0"/>
              </a:spcBef>
              <a:spcAft>
                <a:spcPts val="1200"/>
              </a:spcAft>
              <a:buSzPts val="2400"/>
              <a:buChar char="≫"/>
            </a:pPr>
            <a:r>
              <a:rPr lang="en-US" dirty="0"/>
              <a:t>Using concepts from today’s session, develop concrete goals and create an initial theory of action and logic model</a:t>
            </a:r>
          </a:p>
        </p:txBody>
      </p:sp>
      <p:sp>
        <p:nvSpPr>
          <p:cNvPr id="183" name="Google Shape;183;p2"/>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600"/>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1"/>
          <p:cNvSpPr txBox="1">
            <a:spLocks noGrp="1"/>
          </p:cNvSpPr>
          <p:nvPr>
            <p:ph type="title"/>
          </p:nvPr>
        </p:nvSpPr>
        <p:spPr>
          <a:xfrm>
            <a:off x="944813" y="280010"/>
            <a:ext cx="10035447" cy="492443"/>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en-US" dirty="0"/>
              <a:t>Revisiting the NIC Model of Improvement </a:t>
            </a:r>
            <a:endParaRPr dirty="0"/>
          </a:p>
        </p:txBody>
      </p:sp>
      <p:sp>
        <p:nvSpPr>
          <p:cNvPr id="367" name="Google Shape;367;p11"/>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fld id="{00000000-1234-1234-1234-123412341234}" type="slidenum">
              <a:rPr kumimoji="0" lang="en-US" sz="1600" b="0" i="0" u="none" strike="noStrike" kern="0" cap="none" spc="0" normalizeH="0" baseline="0" noProof="0">
                <a:ln>
                  <a:noFill/>
                </a:ln>
                <a:solidFill>
                  <a:srgbClr val="FFFFFF"/>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600"/>
                <a:buFont typeface="Arial"/>
                <a:buNone/>
                <a:tabLst/>
                <a:defRPr/>
              </a:pPr>
              <a:t>4</a:t>
            </a:fld>
            <a:endParaRPr kumimoji="0" sz="1600" b="0" i="0" u="none" strike="noStrike" kern="0" cap="none" spc="0" normalizeH="0" baseline="0" noProof="0" dirty="0">
              <a:ln>
                <a:noFill/>
              </a:ln>
              <a:solidFill>
                <a:srgbClr val="FFFFFF"/>
              </a:solidFill>
              <a:effectLst/>
              <a:uLnTx/>
              <a:uFillTx/>
              <a:latin typeface="Calibri"/>
              <a:sym typeface="Calibri"/>
            </a:endParaRPr>
          </a:p>
        </p:txBody>
      </p:sp>
      <p:grpSp>
        <p:nvGrpSpPr>
          <p:cNvPr id="3" name="Group 2"/>
          <p:cNvGrpSpPr/>
          <p:nvPr/>
        </p:nvGrpSpPr>
        <p:grpSpPr>
          <a:xfrm>
            <a:off x="482657" y="980035"/>
            <a:ext cx="10951073" cy="4729540"/>
            <a:chOff x="482657" y="980035"/>
            <a:chExt cx="10951073" cy="4729540"/>
          </a:xfrm>
        </p:grpSpPr>
        <p:sp>
          <p:nvSpPr>
            <p:cNvPr id="370" name="Google Shape;370;p11"/>
            <p:cNvSpPr txBox="1"/>
            <p:nvPr/>
          </p:nvSpPr>
          <p:spPr>
            <a:xfrm>
              <a:off x="5455590" y="5063244"/>
              <a:ext cx="2240906" cy="646331"/>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Improvement Science (Plan, Do, Study, Act)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1" name="Google Shape;371;p11"/>
            <p:cNvSpPr txBox="1"/>
            <p:nvPr/>
          </p:nvSpPr>
          <p:spPr>
            <a:xfrm>
              <a:off x="5455590" y="3610885"/>
              <a:ext cx="2240905" cy="646331"/>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Measurement Infrastructure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9" name="Google Shape;379;p11"/>
            <p:cNvSpPr/>
            <p:nvPr/>
          </p:nvSpPr>
          <p:spPr>
            <a:xfrm>
              <a:off x="6461743" y="2984953"/>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2" name="Group 1">
              <a:extLst>
                <a:ext uri="{FF2B5EF4-FFF2-40B4-BE49-F238E27FC236}">
                  <a16:creationId xmlns:a16="http://schemas.microsoft.com/office/drawing/2014/main" id="{C430EBF0-0D66-46CD-9BF9-D0F15F680CC5}"/>
                </a:ext>
              </a:extLst>
            </p:cNvPr>
            <p:cNvGrpSpPr/>
            <p:nvPr/>
          </p:nvGrpSpPr>
          <p:grpSpPr>
            <a:xfrm>
              <a:off x="482657" y="980035"/>
              <a:ext cx="10951073" cy="1477328"/>
              <a:chOff x="346123" y="2211390"/>
              <a:chExt cx="10951073" cy="1477328"/>
            </a:xfrm>
          </p:grpSpPr>
          <p:sp>
            <p:nvSpPr>
              <p:cNvPr id="368" name="Google Shape;368;p11"/>
              <p:cNvSpPr txBox="1"/>
              <p:nvPr/>
            </p:nvSpPr>
            <p:spPr>
              <a:xfrm>
                <a:off x="346123" y="2688442"/>
                <a:ext cx="2240907" cy="307736"/>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Problem of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9" name="Google Shape;369;p11"/>
              <p:cNvSpPr txBox="1"/>
              <p:nvPr/>
            </p:nvSpPr>
            <p:spPr>
              <a:xfrm>
                <a:off x="5319058" y="2683505"/>
                <a:ext cx="2240906" cy="307736"/>
              </a:xfrm>
              <a:prstGeom prst="rect">
                <a:avLst/>
              </a:prstGeom>
              <a:solidFill>
                <a:srgbClr val="FFFF00"/>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Theory of Action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2" name="Google Shape;372;p11"/>
              <p:cNvSpPr txBox="1"/>
              <p:nvPr/>
            </p:nvSpPr>
            <p:spPr>
              <a:xfrm>
                <a:off x="3193541" y="2667000"/>
                <a:ext cx="1524000" cy="369332"/>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Root Causes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3" name="Google Shape;373;p11"/>
              <p:cNvSpPr txBox="1"/>
              <p:nvPr/>
            </p:nvSpPr>
            <p:spPr>
              <a:xfrm>
                <a:off x="10030097" y="2211390"/>
                <a:ext cx="1267099" cy="1477328"/>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Increased Capacity to Address Problems of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4" name="Google Shape;374;p11"/>
              <p:cNvSpPr txBox="1"/>
              <p:nvPr/>
            </p:nvSpPr>
            <p:spPr>
              <a:xfrm>
                <a:off x="8161481" y="2549943"/>
                <a:ext cx="1267099" cy="646331"/>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Improved Practice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11"/>
              <p:cNvSpPr/>
              <p:nvPr/>
            </p:nvSpPr>
            <p:spPr>
              <a:xfrm>
                <a:off x="2686349"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6" name="Google Shape;376;p11"/>
              <p:cNvSpPr/>
              <p:nvPr/>
            </p:nvSpPr>
            <p:spPr>
              <a:xfrm>
                <a:off x="47899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7" name="Google Shape;377;p11"/>
              <p:cNvSpPr/>
              <p:nvPr/>
            </p:nvSpPr>
            <p:spPr>
              <a:xfrm>
                <a:off x="7632405"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8" name="Google Shape;378;p11"/>
              <p:cNvSpPr/>
              <p:nvPr/>
            </p:nvSpPr>
            <p:spPr>
              <a:xfrm>
                <a:off x="95052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80" name="Google Shape;380;p11"/>
              <p:cNvSpPr/>
              <p:nvPr/>
            </p:nvSpPr>
            <p:spPr>
              <a:xfrm>
                <a:off x="6325209" y="309487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9" name="Google Shape;371;p11">
              <a:extLst>
                <a:ext uri="{FF2B5EF4-FFF2-40B4-BE49-F238E27FC236}">
                  <a16:creationId xmlns:a16="http://schemas.microsoft.com/office/drawing/2014/main" id="{A1375DF1-4876-4B27-9D2A-D8FC2666C89D}"/>
                </a:ext>
              </a:extLst>
            </p:cNvPr>
            <p:cNvSpPr txBox="1"/>
            <p:nvPr/>
          </p:nvSpPr>
          <p:spPr>
            <a:xfrm>
              <a:off x="5455590" y="2507058"/>
              <a:ext cx="2240905" cy="307736"/>
            </a:xfrm>
            <a:prstGeom prst="rect">
              <a:avLst/>
            </a:prstGeom>
            <a:solidFill>
              <a:srgbClr val="FFFF00"/>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Logic Model</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379;p11">
              <a:extLst>
                <a:ext uri="{FF2B5EF4-FFF2-40B4-BE49-F238E27FC236}">
                  <a16:creationId xmlns:a16="http://schemas.microsoft.com/office/drawing/2014/main" id="{AE8F57E7-1448-4579-B3B8-39031CF34C25}"/>
                </a:ext>
              </a:extLst>
            </p:cNvPr>
            <p:cNvSpPr/>
            <p:nvPr/>
          </p:nvSpPr>
          <p:spPr>
            <a:xfrm>
              <a:off x="6461743" y="441574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46387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52" y="603169"/>
            <a:ext cx="11122526" cy="492443"/>
          </a:xfrm>
        </p:spPr>
        <p:txBody>
          <a:bodyPr/>
          <a:lstStyle/>
          <a:p>
            <a:r>
              <a:rPr lang="en-US" dirty="0"/>
              <a:t>Why Develop a Theory of Action and Logic Model?</a:t>
            </a:r>
          </a:p>
        </p:txBody>
      </p:sp>
      <p:sp>
        <p:nvSpPr>
          <p:cNvPr id="3" name="Text Placeholder 2"/>
          <p:cNvSpPr>
            <a:spLocks noGrp="1"/>
          </p:cNvSpPr>
          <p:nvPr>
            <p:ph type="body" idx="1"/>
          </p:nvPr>
        </p:nvSpPr>
        <p:spPr>
          <a:xfrm>
            <a:off x="479425" y="1527605"/>
            <a:ext cx="4395247" cy="4053092"/>
          </a:xfrm>
        </p:spPr>
        <p:txBody>
          <a:bodyPr>
            <a:normAutofit/>
          </a:bodyPr>
          <a:lstStyle/>
          <a:p>
            <a:pPr marL="76200" indent="0" algn="l">
              <a:buNone/>
            </a:pPr>
            <a:r>
              <a:rPr lang="en-US" sz="3200" b="0" i="1" dirty="0">
                <a:solidFill>
                  <a:srgbClr val="181818"/>
                </a:solidFill>
                <a:effectLst/>
                <a:latin typeface="Calibri" panose="020F0502020204030204" pitchFamily="34" charset="0"/>
                <a:cs typeface="Calibri" panose="020F0502020204030204" pitchFamily="34" charset="0"/>
              </a:rPr>
              <a:t>If you don't know where you're going, you'll end up someplace else.</a:t>
            </a:r>
          </a:p>
          <a:p>
            <a:pPr marL="76200" indent="0" algn="l">
              <a:buNone/>
            </a:pPr>
            <a:r>
              <a:rPr lang="en-US" sz="3200" i="1" dirty="0"/>
              <a:t/>
            </a:r>
            <a:br>
              <a:rPr lang="en-US" sz="3200" i="1" dirty="0"/>
            </a:br>
            <a:r>
              <a:rPr lang="en-US" sz="3200" i="1" dirty="0">
                <a:solidFill>
                  <a:srgbClr val="181818"/>
                </a:solidFill>
                <a:effectLst/>
                <a:latin typeface="Merriweather"/>
              </a:rPr>
              <a:t>― </a:t>
            </a:r>
            <a:r>
              <a:rPr lang="en-US" sz="3200" i="1" dirty="0">
                <a:solidFill>
                  <a:srgbClr val="333333"/>
                </a:solidFill>
                <a:effectLst/>
                <a:latin typeface="Lato"/>
              </a:rPr>
              <a:t>Yogi Berra</a:t>
            </a:r>
            <a:endParaRPr lang="en-US" sz="3200" i="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5" name="Picture 2" descr="Yogi Berra">
            <a:extLst>
              <a:ext uri="{FF2B5EF4-FFF2-40B4-BE49-F238E27FC236}">
                <a16:creationId xmlns:a16="http://schemas.microsoft.com/office/drawing/2014/main" id="{B909AD9F-E279-40D0-81B8-DAF1AE2CD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431" y="1527605"/>
            <a:ext cx="4395247" cy="428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5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Action Defined</a:t>
            </a:r>
          </a:p>
        </p:txBody>
      </p:sp>
      <p:sp>
        <p:nvSpPr>
          <p:cNvPr id="7" name="Text Placeholder 6"/>
          <p:cNvSpPr>
            <a:spLocks noGrp="1"/>
          </p:cNvSpPr>
          <p:nvPr>
            <p:ph type="body" idx="1"/>
          </p:nvPr>
        </p:nvSpPr>
        <p:spPr>
          <a:xfrm>
            <a:off x="479424" y="1527605"/>
            <a:ext cx="11192309" cy="4053092"/>
          </a:xfrm>
        </p:spPr>
        <p:txBody>
          <a:bodyPr>
            <a:normAutofit/>
          </a:bodyPr>
          <a:lstStyle/>
          <a:p>
            <a:r>
              <a:rPr lang="en-US" dirty="0"/>
              <a:t>Theories of action are simply agreed-upon explanations of how a group of stakeholders will achieve a common goal</a:t>
            </a:r>
          </a:p>
          <a:p>
            <a:endParaRPr lang="en-US" dirty="0"/>
          </a:p>
          <a:p>
            <a:r>
              <a:rPr lang="en-US" dirty="0"/>
              <a:t>The starting point of a theory of </a:t>
            </a:r>
            <a:br>
              <a:rPr lang="en-US" dirty="0"/>
            </a:br>
            <a:r>
              <a:rPr lang="en-US" dirty="0"/>
              <a:t>action is </a:t>
            </a:r>
            <a:r>
              <a:rPr lang="en-US" b="1" dirty="0"/>
              <a:t>a clear understanding of the goal</a:t>
            </a:r>
          </a:p>
          <a:p>
            <a:pPr marL="76200" indent="0">
              <a:buNone/>
            </a:pPr>
            <a:r>
              <a:rPr lang="en-US" b="1" dirty="0"/>
              <a:t> </a:t>
            </a:r>
          </a:p>
          <a:p>
            <a:r>
              <a:rPr lang="en-US" dirty="0"/>
              <a:t>A theory of action is informed by</a:t>
            </a:r>
          </a:p>
          <a:p>
            <a:pPr lvl="1"/>
            <a:r>
              <a:rPr lang="en-US" dirty="0"/>
              <a:t>A well-specified problem statement </a:t>
            </a:r>
          </a:p>
          <a:p>
            <a:pPr lvl="1"/>
            <a:r>
              <a:rPr lang="en-US" dirty="0"/>
              <a:t>A comprehensive root cause analysis</a:t>
            </a:r>
          </a:p>
          <a:p>
            <a:endParaRPr lang="en-US" dirty="0"/>
          </a:p>
        </p:txBody>
      </p:sp>
      <p:sp>
        <p:nvSpPr>
          <p:cNvPr id="4" name="Slide Number Placeholder 3"/>
          <p:cNvSpPr>
            <a:spLocks noGrp="1"/>
          </p:cNvSpPr>
          <p:nvPr>
            <p:ph type="sldNum" idx="12"/>
          </p:nvPr>
        </p:nvSpPr>
        <p:spPr/>
        <p:txBody>
          <a:bodyPr/>
          <a:lstStyle/>
          <a:p>
            <a:pPr lvl="0"/>
            <a:fld id="{00000000-1234-1234-1234-123412341234}" type="slidenum">
              <a:rPr lang="en-US" smtClean="0"/>
              <a:pPr lvl="0"/>
              <a:t>6</a:t>
            </a:fld>
            <a:endParaRPr lang="en-US" dirty="0"/>
          </a:p>
        </p:txBody>
      </p:sp>
      <p:grpSp>
        <p:nvGrpSpPr>
          <p:cNvPr id="8" name="Group 7"/>
          <p:cNvGrpSpPr/>
          <p:nvPr/>
        </p:nvGrpSpPr>
        <p:grpSpPr>
          <a:xfrm>
            <a:off x="6072813" y="2519223"/>
            <a:ext cx="5942723" cy="3013865"/>
            <a:chOff x="482657" y="980035"/>
            <a:chExt cx="10951073" cy="4821740"/>
          </a:xfrm>
        </p:grpSpPr>
        <p:sp>
          <p:nvSpPr>
            <p:cNvPr id="9" name="Google Shape;370;p11"/>
            <p:cNvSpPr txBox="1"/>
            <p:nvPr/>
          </p:nvSpPr>
          <p:spPr>
            <a:xfrm>
              <a:off x="5455590" y="5063245"/>
              <a:ext cx="2240906" cy="738530"/>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Improvement Science (Plan, Do, Study, Act)</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371;p11"/>
            <p:cNvSpPr txBox="1"/>
            <p:nvPr/>
          </p:nvSpPr>
          <p:spPr>
            <a:xfrm>
              <a:off x="5455590" y="3610886"/>
              <a:ext cx="2240904" cy="541573"/>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Measurement Infrastructure</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379;p11"/>
            <p:cNvSpPr/>
            <p:nvPr/>
          </p:nvSpPr>
          <p:spPr>
            <a:xfrm>
              <a:off x="6461743" y="2984953"/>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12" name="Group 11">
              <a:extLst>
                <a:ext uri="{FF2B5EF4-FFF2-40B4-BE49-F238E27FC236}">
                  <a16:creationId xmlns:a16="http://schemas.microsoft.com/office/drawing/2014/main" id="{C430EBF0-0D66-46CD-9BF9-D0F15F680CC5}"/>
                </a:ext>
              </a:extLst>
            </p:cNvPr>
            <p:cNvGrpSpPr/>
            <p:nvPr/>
          </p:nvGrpSpPr>
          <p:grpSpPr>
            <a:xfrm>
              <a:off x="482657" y="980035"/>
              <a:ext cx="10951073" cy="1526367"/>
              <a:chOff x="346123" y="2211390"/>
              <a:chExt cx="10951073" cy="1526367"/>
            </a:xfrm>
          </p:grpSpPr>
          <p:sp>
            <p:nvSpPr>
              <p:cNvPr id="15" name="Google Shape;368;p11"/>
              <p:cNvSpPr txBox="1"/>
              <p:nvPr/>
            </p:nvSpPr>
            <p:spPr>
              <a:xfrm>
                <a:off x="346123" y="2688442"/>
                <a:ext cx="2240906" cy="344613"/>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cs typeface="Arial"/>
                    <a:sym typeface="Arial"/>
                  </a:rPr>
                  <a:t>Problem of Practice</a:t>
                </a: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369;p11"/>
              <p:cNvSpPr txBox="1"/>
              <p:nvPr/>
            </p:nvSpPr>
            <p:spPr>
              <a:xfrm>
                <a:off x="5319058" y="2683505"/>
                <a:ext cx="2240906" cy="344613"/>
              </a:xfrm>
              <a:prstGeom prst="rect">
                <a:avLst/>
              </a:prstGeom>
              <a:solidFill>
                <a:srgbClr val="FFFF00"/>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Theory of Action</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372;p11"/>
              <p:cNvSpPr txBox="1"/>
              <p:nvPr/>
            </p:nvSpPr>
            <p:spPr>
              <a:xfrm>
                <a:off x="3193542" y="2666999"/>
                <a:ext cx="1523999" cy="344613"/>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Root Causes</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 name="Google Shape;373;p11"/>
              <p:cNvSpPr txBox="1"/>
              <p:nvPr/>
            </p:nvSpPr>
            <p:spPr>
              <a:xfrm>
                <a:off x="10030098" y="2211390"/>
                <a:ext cx="1267098" cy="1526367"/>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Increased Capacity to Address Problems of Practice</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374;p11"/>
              <p:cNvSpPr txBox="1"/>
              <p:nvPr/>
            </p:nvSpPr>
            <p:spPr>
              <a:xfrm>
                <a:off x="8161479" y="2549943"/>
                <a:ext cx="1267098" cy="541573"/>
              </a:xfrm>
              <a:prstGeom prst="rect">
                <a:avLst/>
              </a:prstGeom>
              <a:solidFill>
                <a:schemeClr val="bg1"/>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Improved Practice</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375;p11"/>
              <p:cNvSpPr/>
              <p:nvPr/>
            </p:nvSpPr>
            <p:spPr>
              <a:xfrm>
                <a:off x="2686349"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1" name="Google Shape;376;p11"/>
              <p:cNvSpPr/>
              <p:nvPr/>
            </p:nvSpPr>
            <p:spPr>
              <a:xfrm>
                <a:off x="47899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2" name="Google Shape;377;p11"/>
              <p:cNvSpPr/>
              <p:nvPr/>
            </p:nvSpPr>
            <p:spPr>
              <a:xfrm>
                <a:off x="7632405"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3" name="Google Shape;378;p11"/>
              <p:cNvSpPr/>
              <p:nvPr/>
            </p:nvSpPr>
            <p:spPr>
              <a:xfrm>
                <a:off x="9505282" y="2758808"/>
                <a:ext cx="455976" cy="228600"/>
              </a:xfrm>
              <a:prstGeom prst="right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4" name="Google Shape;380;p11"/>
              <p:cNvSpPr/>
              <p:nvPr/>
            </p:nvSpPr>
            <p:spPr>
              <a:xfrm>
                <a:off x="6325209" y="309487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
          <p:nvSpPr>
            <p:cNvPr id="13" name="Google Shape;371;p11">
              <a:extLst>
                <a:ext uri="{FF2B5EF4-FFF2-40B4-BE49-F238E27FC236}">
                  <a16:creationId xmlns:a16="http://schemas.microsoft.com/office/drawing/2014/main" id="{A1375DF1-4876-4B27-9D2A-D8FC2666C89D}"/>
                </a:ext>
              </a:extLst>
            </p:cNvPr>
            <p:cNvSpPr txBox="1"/>
            <p:nvPr/>
          </p:nvSpPr>
          <p:spPr>
            <a:xfrm>
              <a:off x="5455590" y="2507058"/>
              <a:ext cx="2240904" cy="344613"/>
            </a:xfrm>
            <a:prstGeom prst="rect">
              <a:avLst/>
            </a:prstGeom>
            <a:solidFill>
              <a:srgbClr val="FFFF00"/>
            </a:solidFill>
            <a:ln w="9525" cap="flat" cmpd="sng">
              <a:solidFill>
                <a:schemeClr val="dk1"/>
              </a:solidFill>
              <a:prstDash val="solid"/>
              <a:round/>
              <a:headEnd type="none" w="sm" len="sm"/>
              <a:tailEnd type="none" w="sm" len="sm"/>
            </a:ln>
            <a:effectLst>
              <a:outerShdw blurRad="50800" dist="38100" dir="5400000" algn="t" rotWithShape="0">
                <a:prstClr val="black">
                  <a:alpha val="40000"/>
                </a:prst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000000"/>
                  </a:solidFill>
                  <a:effectLst/>
                  <a:uLnTx/>
                  <a:uFillTx/>
                  <a:latin typeface="Arial"/>
                  <a:ea typeface="Arial"/>
                  <a:cs typeface="Arial"/>
                  <a:sym typeface="Arial"/>
                </a:rPr>
                <a:t>Logic Model</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 name="Google Shape;379;p11">
              <a:extLst>
                <a:ext uri="{FF2B5EF4-FFF2-40B4-BE49-F238E27FC236}">
                  <a16:creationId xmlns:a16="http://schemas.microsoft.com/office/drawing/2014/main" id="{AE8F57E7-1448-4579-B3B8-39031CF34C25}"/>
                </a:ext>
              </a:extLst>
            </p:cNvPr>
            <p:cNvSpPr/>
            <p:nvPr/>
          </p:nvSpPr>
          <p:spPr>
            <a:xfrm>
              <a:off x="6461743" y="4415746"/>
              <a:ext cx="228600" cy="488968"/>
            </a:xfrm>
            <a:prstGeom prst="upDownArrow">
              <a:avLst>
                <a:gd name="adj1" fmla="val 50000"/>
                <a:gd name="adj2" fmla="val 50000"/>
              </a:avLst>
            </a:prstGeom>
            <a:solidFill>
              <a:schemeClr val="accent1"/>
            </a:solidFill>
            <a:ln w="25400" cap="flat" cmpd="sng">
              <a:solidFill>
                <a:srgbClr val="254F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cxnSp>
        <p:nvCxnSpPr>
          <p:cNvPr id="26" name="Straight Arrow Connector 25"/>
          <p:cNvCxnSpPr>
            <a:endCxn id="15" idx="2"/>
          </p:cNvCxnSpPr>
          <p:nvPr/>
        </p:nvCxnSpPr>
        <p:spPr>
          <a:xfrm flipV="1">
            <a:off x="5470358" y="3032811"/>
            <a:ext cx="1210482" cy="13001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621191" y="3110726"/>
            <a:ext cx="2335693" cy="1556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44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92AE-756D-40B3-BD8B-0F0338B82184}"/>
              </a:ext>
            </a:extLst>
          </p:cNvPr>
          <p:cNvSpPr>
            <a:spLocks noGrp="1"/>
          </p:cNvSpPr>
          <p:nvPr>
            <p:ph type="title"/>
          </p:nvPr>
        </p:nvSpPr>
        <p:spPr/>
        <p:txBody>
          <a:bodyPr/>
          <a:lstStyle/>
          <a:p>
            <a:r>
              <a:rPr lang="en-US" dirty="0"/>
              <a:t>Developing a Simple Theory of Action</a:t>
            </a:r>
          </a:p>
        </p:txBody>
      </p:sp>
      <p:sp>
        <p:nvSpPr>
          <p:cNvPr id="4" name="Slide Number Placeholder 3">
            <a:extLst>
              <a:ext uri="{FF2B5EF4-FFF2-40B4-BE49-F238E27FC236}">
                <a16:creationId xmlns:a16="http://schemas.microsoft.com/office/drawing/2014/main" id="{8B80B42F-2302-495B-BF50-DCEB8CED1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6" name="Picture 5">
            <a:extLst>
              <a:ext uri="{FF2B5EF4-FFF2-40B4-BE49-F238E27FC236}">
                <a16:creationId xmlns:a16="http://schemas.microsoft.com/office/drawing/2014/main" id="{DD207075-18C7-42C8-9ACC-36777EE1C471}"/>
              </a:ext>
            </a:extLst>
          </p:cNvPr>
          <p:cNvPicPr>
            <a:picLocks noChangeAspect="1"/>
          </p:cNvPicPr>
          <p:nvPr/>
        </p:nvPicPr>
        <p:blipFill>
          <a:blip r:embed="rId3"/>
          <a:stretch>
            <a:fillRect/>
          </a:stretch>
        </p:blipFill>
        <p:spPr>
          <a:xfrm>
            <a:off x="3037110" y="1526025"/>
            <a:ext cx="6117779" cy="3644853"/>
          </a:xfrm>
          <a:prstGeom prst="rect">
            <a:avLst/>
          </a:prstGeom>
        </p:spPr>
      </p:pic>
    </p:spTree>
    <p:extLst>
      <p:ext uri="{BB962C8B-B14F-4D97-AF65-F5344CB8AC3E}">
        <p14:creationId xmlns:p14="http://schemas.microsoft.com/office/powerpoint/2010/main" val="107288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jdbrot\Downloads\Daco_18474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546" y="2748612"/>
            <a:ext cx="3934820" cy="3774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0152" y="369182"/>
            <a:ext cx="10035447" cy="527102"/>
          </a:xfrm>
        </p:spPr>
        <p:txBody>
          <a:bodyPr/>
          <a:lstStyle/>
          <a:p>
            <a:r>
              <a:rPr lang="en-US" dirty="0"/>
              <a:t>A Simple Theory of Action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6" name="Picture 6" descr="Fire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87" y="1740085"/>
            <a:ext cx="1756083" cy="249754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dbrot\Downloads\clipart10228.png"/>
          <p:cNvPicPr>
            <a:picLocks noChangeAspect="1" noChangeArrowheads="1"/>
          </p:cNvPicPr>
          <p:nvPr/>
        </p:nvPicPr>
        <p:blipFill rotWithShape="1">
          <a:blip r:embed="rId5">
            <a:extLst>
              <a:ext uri="{28A0092B-C50C-407E-A947-70E740481C1C}">
                <a14:useLocalDpi xmlns:a14="http://schemas.microsoft.com/office/drawing/2010/main" val="0"/>
              </a:ext>
            </a:extLst>
          </a:blip>
          <a:srcRect r="58714"/>
          <a:stretch/>
        </p:blipFill>
        <p:spPr bwMode="auto">
          <a:xfrm>
            <a:off x="3450225" y="3236094"/>
            <a:ext cx="1832847" cy="32131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jdbrot\Downloads\clipart10228.png"/>
          <p:cNvPicPr>
            <a:picLocks noChangeAspect="1" noChangeArrowheads="1"/>
          </p:cNvPicPr>
          <p:nvPr/>
        </p:nvPicPr>
        <p:blipFill rotWithShape="1">
          <a:blip r:embed="rId5">
            <a:extLst>
              <a:ext uri="{28A0092B-C50C-407E-A947-70E740481C1C}">
                <a14:useLocalDpi xmlns:a14="http://schemas.microsoft.com/office/drawing/2010/main" val="0"/>
              </a:ext>
            </a:extLst>
          </a:blip>
          <a:srcRect l="43663" r="1"/>
          <a:stretch/>
        </p:blipFill>
        <p:spPr bwMode="auto">
          <a:xfrm>
            <a:off x="8413824" y="3381981"/>
            <a:ext cx="2911272" cy="37402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C8586F7-54A9-4770-BF25-CF94366E6744}"/>
              </a:ext>
            </a:extLst>
          </p:cNvPr>
          <p:cNvSpPr txBox="1">
            <a:spLocks/>
          </p:cNvSpPr>
          <p:nvPr/>
        </p:nvSpPr>
        <p:spPr>
          <a:xfrm>
            <a:off x="480152" y="816454"/>
            <a:ext cx="11176270" cy="109072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200" b="1" i="0" u="none" strike="noStrike" cap="none">
                <a:solidFill>
                  <a:srgbClr val="386EA3"/>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0" dirty="0">
                <a:solidFill>
                  <a:schemeClr val="accent6"/>
                </a:solidFill>
              </a:rPr>
              <a:t>If we marshal resources to spray water on the fire, then the fire will extinguish</a:t>
            </a:r>
            <a:r>
              <a:rPr lang="en-US" sz="2400" dirty="0"/>
              <a:t>.</a:t>
            </a:r>
          </a:p>
        </p:txBody>
      </p:sp>
    </p:spTree>
    <p:extLst>
      <p:ext uri="{BB962C8B-B14F-4D97-AF65-F5344CB8AC3E}">
        <p14:creationId xmlns:p14="http://schemas.microsoft.com/office/powerpoint/2010/main" val="422459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a Well-Specified Theory of Action</a:t>
            </a:r>
          </a:p>
        </p:txBody>
      </p:sp>
      <p:sp>
        <p:nvSpPr>
          <p:cNvPr id="7" name="Text Placeholder 6"/>
          <p:cNvSpPr>
            <a:spLocks noGrp="1"/>
          </p:cNvSpPr>
          <p:nvPr>
            <p:ph type="body" idx="1"/>
          </p:nvPr>
        </p:nvSpPr>
        <p:spPr>
          <a:xfrm>
            <a:off x="479425" y="1277304"/>
            <a:ext cx="10036174" cy="4053092"/>
          </a:xfrm>
        </p:spPr>
        <p:txBody>
          <a:bodyPr>
            <a:normAutofit/>
          </a:bodyPr>
          <a:lstStyle/>
          <a:p>
            <a:r>
              <a:rPr lang="en-US" dirty="0"/>
              <a:t>Developing a theory of action is a multi-step and iterative process, but follows an increasingly detailed set of steps with the following features:</a:t>
            </a:r>
          </a:p>
        </p:txBody>
      </p:sp>
      <p:sp>
        <p:nvSpPr>
          <p:cNvPr id="4" name="Slide Number Placeholder 3"/>
          <p:cNvSpPr>
            <a:spLocks noGrp="1"/>
          </p:cNvSpPr>
          <p:nvPr>
            <p:ph type="sldNum" idx="12"/>
          </p:nvPr>
        </p:nvSpPr>
        <p:spPr/>
        <p:txBody>
          <a:bodyPr/>
          <a:lstStyle/>
          <a:p>
            <a:pPr lvl="0"/>
            <a:fld id="{00000000-1234-1234-1234-123412341234}" type="slidenum">
              <a:rPr lang="en-US" smtClean="0"/>
              <a:pPr lvl="0"/>
              <a:t>9</a:t>
            </a:fld>
            <a:endParaRPr lang="en-US" dirty="0"/>
          </a:p>
        </p:txBody>
      </p:sp>
      <p:graphicFrame>
        <p:nvGraphicFramePr>
          <p:cNvPr id="3" name="Diagram 2">
            <a:extLst>
              <a:ext uri="{FF2B5EF4-FFF2-40B4-BE49-F238E27FC236}">
                <a16:creationId xmlns:a16="http://schemas.microsoft.com/office/drawing/2014/main" id="{DFD01D92-2F83-46D9-AA64-21F058AE01C0}"/>
              </a:ext>
            </a:extLst>
          </p:cNvPr>
          <p:cNvGraphicFramePr/>
          <p:nvPr>
            <p:extLst>
              <p:ext uri="{D42A27DB-BD31-4B8C-83A1-F6EECF244321}">
                <p14:modId xmlns:p14="http://schemas.microsoft.com/office/powerpoint/2010/main" val="2086755572"/>
              </p:ext>
            </p:extLst>
          </p:nvPr>
        </p:nvGraphicFramePr>
        <p:xfrm>
          <a:off x="822312" y="2377780"/>
          <a:ext cx="10157948" cy="3380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85764"/>
      </p:ext>
    </p:extLst>
  </p:cSld>
  <p:clrMapOvr>
    <a:masterClrMapping/>
  </p:clrMapOvr>
</p:sld>
</file>

<file path=ppt/theme/theme1.xml><?xml version="1.0" encoding="utf-8"?>
<a:theme xmlns:a="http://schemas.openxmlformats.org/drawingml/2006/main" name="Office Theme">
  <a:themeElements>
    <a:clrScheme name="CCNetwork">
      <a:dk1>
        <a:srgbClr val="346DA2"/>
      </a:dk1>
      <a:lt1>
        <a:srgbClr val="FFFFFF"/>
      </a:lt1>
      <a:dk2>
        <a:srgbClr val="2F4550"/>
      </a:dk2>
      <a:lt2>
        <a:srgbClr val="C4D7E8"/>
      </a:lt2>
      <a:accent1>
        <a:srgbClr val="346DA3"/>
      </a:accent1>
      <a:accent2>
        <a:srgbClr val="328612"/>
      </a:accent2>
      <a:accent3>
        <a:srgbClr val="9BBB59"/>
      </a:accent3>
      <a:accent4>
        <a:srgbClr val="576F7D"/>
      </a:accent4>
      <a:accent5>
        <a:srgbClr val="4690D8"/>
      </a:accent5>
      <a:accent6>
        <a:srgbClr val="000000"/>
      </a:accent6>
      <a:hlink>
        <a:srgbClr val="346DA3"/>
      </a:hlink>
      <a:folHlink>
        <a:srgbClr val="3286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8238421871F945A99D1EF10B9C867C" ma:contentTypeVersion="6" ma:contentTypeDescription="Create a new document." ma:contentTypeScope="" ma:versionID="e9491c3f2d4244a1e7454f73201b7704">
  <xsd:schema xmlns:xsd="http://www.w3.org/2001/XMLSchema" xmlns:xs="http://www.w3.org/2001/XMLSchema" xmlns:p="http://schemas.microsoft.com/office/2006/metadata/properties" xmlns:ns2="4391b338-5b9c-4dc4-bc95-065b7b776b24" targetNamespace="http://schemas.microsoft.com/office/2006/metadata/properties" ma:root="true" ma:fieldsID="509e5ac4d437c89231106e5c9ed38164" ns2:_="">
    <xsd:import namespace="4391b338-5b9c-4dc4-bc95-065b7b776b2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1b338-5b9c-4dc4-bc95-065b7b776b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689D00-287A-4ADC-8677-5837627954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1b338-5b9c-4dc4-bc95-065b7b776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8F35EB-A3B0-4675-BF26-1B456DE8E187}">
  <ds:schemaRefs>
    <ds:schemaRef ds:uri="http://schemas.microsoft.com/sharepoint/v3/contenttype/forms"/>
  </ds:schemaRefs>
</ds:datastoreItem>
</file>

<file path=customXml/itemProps3.xml><?xml version="1.0" encoding="utf-8"?>
<ds:datastoreItem xmlns:ds="http://schemas.openxmlformats.org/officeDocument/2006/customXml" ds:itemID="{2B816AA5-92F7-48EC-9C4C-9735B7A8CF3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391b338-5b9c-4dc4-bc95-065b7b776b2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27006</TotalTime>
  <Words>4900</Words>
  <Application>Microsoft Office PowerPoint</Application>
  <PresentationFormat>Widescreen</PresentationFormat>
  <Paragraphs>434</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Calibri</vt:lpstr>
      <vt:lpstr>Noto Sans Symbols</vt:lpstr>
      <vt:lpstr>Merriweather</vt:lpstr>
      <vt:lpstr>Merriweather Sans</vt:lpstr>
      <vt:lpstr>Corbel</vt:lpstr>
      <vt:lpstr>Cambria</vt:lpstr>
      <vt:lpstr>NTR</vt:lpstr>
      <vt:lpstr>Lato</vt:lpstr>
      <vt:lpstr>Arial</vt:lpstr>
      <vt:lpstr>Office Theme</vt:lpstr>
      <vt:lpstr>Networked Improvement Communities</vt:lpstr>
      <vt:lpstr>Establish Teams and Identify the Problem </vt:lpstr>
      <vt:lpstr>Meeting Objectives</vt:lpstr>
      <vt:lpstr>Revisiting the NIC Model of Improvement </vt:lpstr>
      <vt:lpstr>Why Develop a Theory of Action and Logic Model?</vt:lpstr>
      <vt:lpstr>Theory of Action Defined</vt:lpstr>
      <vt:lpstr>Developing a Simple Theory of Action</vt:lpstr>
      <vt:lpstr>A Simple Theory of Action</vt:lpstr>
      <vt:lpstr>Features of a Well-Specified Theory of Action</vt:lpstr>
      <vt:lpstr>Transitioning from Theory to Practice…</vt:lpstr>
      <vt:lpstr>The Logic Model…</vt:lpstr>
      <vt:lpstr>Defining the Elements of a Logic Model</vt:lpstr>
      <vt:lpstr>Revisiting the Simple Theory of Action</vt:lpstr>
      <vt:lpstr>Translating the Theory to a Simple Logic Model</vt:lpstr>
      <vt:lpstr>Let’s Look at an Example from a State Department of Education</vt:lpstr>
      <vt:lpstr>From Theory of Action to Logic Model</vt:lpstr>
      <vt:lpstr>From Theory of Action to Logic Model (continued)</vt:lpstr>
      <vt:lpstr>How Do We Get to the Outcomes?</vt:lpstr>
      <vt:lpstr>Theory of Action Becomes a Detailed Logic Model</vt:lpstr>
      <vt:lpstr>A State’s Theory of Action for Digital Learning</vt:lpstr>
      <vt:lpstr>Building Toward a Logic Model for Digital Learning</vt:lpstr>
      <vt:lpstr>A Logic Model for Digital Learning</vt:lpstr>
      <vt:lpstr>Conflating Terminology</vt:lpstr>
      <vt:lpstr>From Theory of Action to Logic Model to Measurement Infrastructure</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5 NIC Meeting: Root Cause Analysis</dc:title>
  <dc:creator>Chris Brandt</dc:creator>
  <cp:lastModifiedBy>Ann Webber</cp:lastModifiedBy>
  <cp:revision>395</cp:revision>
  <dcterms:created xsi:type="dcterms:W3CDTF">2020-07-20T14:46:10Z</dcterms:created>
  <dcterms:modified xsi:type="dcterms:W3CDTF">2021-07-02T15:15:24Z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0x010100698238421871F945A99D1EF10B9C867C</vt:lpwstr>
  </property>
</Properties>
</file>