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71" r:id="rId5"/>
    <p:sldId id="294" r:id="rId6"/>
    <p:sldId id="295" r:id="rId7"/>
    <p:sldId id="283" r:id="rId8"/>
    <p:sldId id="298" r:id="rId9"/>
    <p:sldId id="296" r:id="rId10"/>
    <p:sldId id="297" r:id="rId11"/>
    <p:sldId id="299" r:id="rId12"/>
    <p:sldId id="274" r:id="rId13"/>
    <p:sldId id="300" r:id="rId14"/>
    <p:sldId id="293" r:id="rId15"/>
    <p:sldId id="301"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Crisp" initials="AC" lastIdx="3" clrIdx="0">
    <p:extLst>
      <p:ext uri="{19B8F6BF-5375-455C-9EA6-DF929625EA0E}">
        <p15:presenceInfo xmlns:p15="http://schemas.microsoft.com/office/powerpoint/2012/main" userId="S-1-5-21-2083667071-1112689225-1550850067-72956" providerId="AD"/>
      </p:ext>
    </p:extLst>
  </p:cmAuthor>
  <p:cmAuthor id="2" name="Ann Webber" initials="AW" lastIdx="1" clrIdx="1">
    <p:extLst>
      <p:ext uri="{19B8F6BF-5375-455C-9EA6-DF929625EA0E}">
        <p15:presenceInfo xmlns:p15="http://schemas.microsoft.com/office/powerpoint/2012/main" userId="S-1-5-21-2083667071-1112689225-1550850067-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612"/>
    <a:srgbClr val="386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693" autoAdjust="0"/>
  </p:normalViewPr>
  <p:slideViewPr>
    <p:cSldViewPr>
      <p:cViewPr varScale="1">
        <p:scale>
          <a:sx n="41" d="100"/>
          <a:sy n="41" d="100"/>
        </p:scale>
        <p:origin x="786" y="54"/>
      </p:cViewPr>
      <p:guideLst>
        <p:guide orient="horz" pos="2880"/>
        <p:guide pos="576"/>
      </p:guideLst>
    </p:cSldViewPr>
  </p:slideViewPr>
  <p:notesTextViewPr>
    <p:cViewPr>
      <p:scale>
        <a:sx n="85" d="100"/>
        <a:sy n="85" d="100"/>
      </p:scale>
      <p:origin x="0" y="0"/>
    </p:cViewPr>
  </p:notesTextViewPr>
  <p:notesViewPr>
    <p:cSldViewPr showGuides="1">
      <p:cViewPr varScale="1">
        <p:scale>
          <a:sx n="156" d="100"/>
          <a:sy n="156" d="100"/>
        </p:scale>
        <p:origin x="1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dirty="0"/>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1CD34AB-63EF-3043-B69D-A51AAA5831AD}" type="datetimeFigureOut">
              <a:rPr lang="en-US" smtClean="0"/>
              <a:t>6/9/2021</a:t>
            </a:fld>
            <a:endParaRPr lang="en-US" dirty="0"/>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30T16:32:54.1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2918 43,'-148'2,"13"1,-243-25,290 11,-161-3,210 14,1 2,-2 3,1-1,1 3,0 1,-61 21,47-12,26-9,1 1,0 0,1 1,1 2,-26 16,30-14,-2-2,0 1,0 0,-2-3,1 0,-2-1,1-1,-1-1,-1 0,-39 5,39-8,0 1,2 1,-1 1,0 1,-36 17,-96 63,101-55,-68 31,95-52,1 2,0 1,1 1,1 1,2 1,-1 1,2 1,1 0,0 2,2 0,1 0,1 1,1 1,2 1,1 0,1 0,1 2,-11 44,17-55,0 1,-2-1,-1 0,0 0,-1-1,-1 0,-1 0,-1 1,-23 21,27-30,1 1,1 0,-1 0,2 1,0-1,0 1,1 0,0 0,0 1,1 0,1-1,-1 0,2 1,-2 11,4-15,-1 0,2 1,-1 0,0 0,2 0,-1-2,1 2,0-1,-1 1,2-1,0-1,0 1,1 0,-1-1,2 0,-1 1,0-2,2 1,-2-1,1 0,9 4,-3-1,1-1,0 0,0-1,1-1,0 1,0-2,0 1,1-2,-1 0,1-1,-1 0,1-1,-1 0,27-3,8-4,1-3,92-29,-21 5,8-3,-89 25,-1 1,2 1,-1 2,67-5,83-8,-17 3,-161 17,-2 1,2-1,-2-2,1 1,-1 0,1 0,-1-2,1 1,16-10,-21 10,-1-1,0 1,-1-2,1 2,-1-2,2 1,-2-1,-1 0,0 0,1-1,-1 2,-1-2,1 0,-1 2,0-2,-1 0,3-8,-1-10,-1 1,-2-29,-1 36,1-2,1 3,1-3,0 2,6-18,-5 29,-1-2,1 1,1 0,0 1,0-1,0 0,0 2,1-2,0 1,0 1,1-1,-1 1,1 0,0 0,0 0,1 1,7-3,11-4,1 1,1 1,-1 1,1 0,1 3,-1 0,32-2,206 8,-143 1,-92-1,-1 2,-1 0,1 2,-2 0,38 13,-33-9,1-1,67 11,-87-19,0 0,-1-1,1 0,0-1,-1 0,1 0,-1-2,1 1,-1-1,-1-1,25-9,-18 3,1-1,-2 1,0-3,0 2,-2-3,1 1,-1-1,-2-1,0-1,-1 1,-1-1,0-1,-1 0,0 0,-2-1,-2 1,1-2,-2 1,-1-1,0 1,-2-2,0 2,-2-22,0 33,-2 0,1 1,0 0,-1-2,0 1,-1 1,1 0,-1 0,-1 0,1-1,-2 2,1-1,0 1,-1 0,0 0,-7-5,-6-4,-2 1,0 1,-37-18,0 2,6 1,33 19,-1-3,2 2,0-2,0-1,-21-18,9-1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30T16:33:00.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30T16:33:00.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30T16:33:00.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96C369-0677-CA49-B568-BC23B6DB990D}" type="datetimeFigureOut">
              <a:rPr lang="en-US" smtClean="0"/>
              <a:t>6/9/2021</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dirty="0"/>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nd.org/pubs/research_reports/RRA168-3.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and.org/pubs/research_reports/RRA168-3.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rnegiefoundation.org/blog/why-a-ni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spring 2020, in-person schooling shut down due to the rapid spread of the coronavirus. </a:t>
            </a:r>
          </a:p>
          <a:p>
            <a:endParaRPr lang="en-US" dirty="0"/>
          </a:p>
          <a:p>
            <a:r>
              <a:rPr lang="en-US" dirty="0"/>
              <a:t>Most state and local education agencies were not organized to support basic online learning practices, which included </a:t>
            </a:r>
          </a:p>
          <a:p>
            <a:pPr marL="228600" indent="-228600">
              <a:buFont typeface="+mj-lt"/>
              <a:buAutoNum type="arabicPeriod"/>
            </a:pPr>
            <a:r>
              <a:rPr lang="en-US" dirty="0"/>
              <a:t>Methods for ensuring equitable technology access</a:t>
            </a:r>
          </a:p>
          <a:p>
            <a:pPr marL="228600" indent="-228600">
              <a:buAutoNum type="arabicPeriod"/>
            </a:pPr>
            <a:r>
              <a:rPr lang="en-US" dirty="0"/>
              <a:t>training for teachers to effectively deliver online instruction</a:t>
            </a:r>
          </a:p>
          <a:p>
            <a:pPr marL="228600" indent="-228600">
              <a:buAutoNum type="arabicPeriod"/>
            </a:pPr>
            <a:r>
              <a:rPr lang="en-US" dirty="0"/>
              <a:t>Access to online courses, and</a:t>
            </a:r>
          </a:p>
          <a:p>
            <a:pPr marL="228600" indent="-228600">
              <a:buAutoNum type="arabicPeriod"/>
            </a:pPr>
            <a:r>
              <a:rPr lang="en-US" dirty="0"/>
              <a:t>plans to deliver online instruction during prolonged closures (Diliberti et. al, 2020).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Diliberti</a:t>
            </a:r>
            <a:r>
              <a:rPr lang="en-US" sz="1200" kern="1200" dirty="0">
                <a:solidFill>
                  <a:schemeClr val="tx1"/>
                </a:solidFill>
                <a:effectLst/>
                <a:latin typeface="+mn-lt"/>
                <a:ea typeface="+mn-ea"/>
                <a:cs typeface="+mn-cs"/>
              </a:rPr>
              <a:t>, M., Schwartz, H.L., Hamilton, L.S., and Kaufman, J.H. (2020). </a:t>
            </a:r>
            <a:r>
              <a:rPr lang="en-US" sz="1200" i="1" kern="1200" dirty="0">
                <a:solidFill>
                  <a:schemeClr val="tx1"/>
                </a:solidFill>
                <a:effectLst/>
                <a:latin typeface="+mn-lt"/>
                <a:ea typeface="+mn-ea"/>
                <a:cs typeface="+mn-cs"/>
              </a:rPr>
              <a:t>Prepared for a pandemic? How schools’ preparedness related to their remote instruction during COVID-19</a:t>
            </a:r>
            <a:r>
              <a:rPr lang="en-US" sz="1200" kern="1200" dirty="0">
                <a:solidFill>
                  <a:schemeClr val="tx1"/>
                </a:solidFill>
                <a:effectLst/>
                <a:latin typeface="+mn-lt"/>
                <a:ea typeface="+mn-ea"/>
                <a:cs typeface="+mn-cs"/>
              </a:rPr>
              <a:t>. Santa Monica, CA: RAND Corporation. Available at: </a:t>
            </a:r>
            <a:r>
              <a:rPr lang="en-US" sz="1200" u="sng" kern="1200" dirty="0">
                <a:solidFill>
                  <a:schemeClr val="tx1"/>
                </a:solidFill>
                <a:effectLst/>
                <a:latin typeface="+mn-lt"/>
                <a:ea typeface="+mn-ea"/>
                <a:cs typeface="+mn-cs"/>
                <a:hlinkClick r:id="rId3"/>
              </a:rPr>
              <a:t>https://www.rand.org/pubs/research_reports/RRA168-3.html</a:t>
            </a:r>
            <a:r>
              <a:rPr lang="en-US" sz="1200" kern="1200" dirty="0">
                <a:solidFill>
                  <a:schemeClr val="tx1"/>
                </a:solidFill>
                <a:effectLst/>
                <a:latin typeface="+mn-lt"/>
                <a:ea typeface="+mn-ea"/>
                <a:cs typeface="+mn-cs"/>
              </a:rPr>
              <a:t>.</a:t>
            </a:r>
          </a:p>
          <a:p>
            <a:pPr marL="0" indent="0">
              <a:buNone/>
            </a:pPr>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2</a:t>
            </a:fld>
            <a:endParaRPr lang="en-US" dirty="0"/>
          </a:p>
        </p:txBody>
      </p:sp>
    </p:spTree>
    <p:extLst>
      <p:ext uri="{BB962C8B-B14F-4D97-AF65-F5344CB8AC3E}">
        <p14:creationId xmlns:p14="http://schemas.microsoft.com/office/powerpoint/2010/main" val="250332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the Region 5 NIC project, contact Lori Vandeborne, Chris Brandt, or Kimberly Hambrick. And once again, welcome to the Region 5 Networked Improvement Community. </a:t>
            </a:r>
          </a:p>
        </p:txBody>
      </p:sp>
      <p:sp>
        <p:nvSpPr>
          <p:cNvPr id="4" name="Slide Number Placeholder 3"/>
          <p:cNvSpPr>
            <a:spLocks noGrp="1"/>
          </p:cNvSpPr>
          <p:nvPr>
            <p:ph type="sldNum" sz="quarter" idx="5"/>
          </p:nvPr>
        </p:nvSpPr>
        <p:spPr/>
        <p:txBody>
          <a:bodyPr/>
          <a:lstStyle/>
          <a:p>
            <a:fld id="{5ED5B1B5-FE79-194A-B044-878094A079E9}" type="slidenum">
              <a:rPr lang="en-US" smtClean="0"/>
              <a:t>11</a:t>
            </a:fld>
            <a:endParaRPr lang="en-US" dirty="0"/>
          </a:p>
        </p:txBody>
      </p:sp>
    </p:spTree>
    <p:extLst>
      <p:ext uri="{BB962C8B-B14F-4D97-AF65-F5344CB8AC3E}">
        <p14:creationId xmlns:p14="http://schemas.microsoft.com/office/powerpoint/2010/main" val="423444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June of 2020, the Region 5 Comprehensive Center partnered with four state education agencies to address these problems. During the initial kickoff meeting, state leaders shared how they were responding to the crisis. They also discussed plans for ensuring technology access and improving online instruction. Through these conversations, the group identified a common question that united them: how can data and technology be used to improve students’ learning experiences? Additionally, how can states systematically share what they learn to accelerate instructional improvement across the four-state region?</a:t>
            </a:r>
          </a:p>
          <a:p>
            <a:pPr marL="0" indent="0">
              <a:buNone/>
            </a:pPr>
            <a:endParaRPr lang="en-US" dirty="0"/>
          </a:p>
          <a:p>
            <a:pPr marL="0" indent="0">
              <a:buNone/>
            </a:pPr>
            <a:r>
              <a:rPr lang="en-US" dirty="0"/>
              <a:t>To address these questions, the group formed a Networked Improvement Community (NIC). The NIC would become the vehicle through which states could identify, test, and scale effective online and blended learning practices, which would be designed to improve instruction both during and after the COVID crisis.</a:t>
            </a:r>
          </a:p>
          <a:p>
            <a:pPr marL="0" indent="0">
              <a:buNone/>
            </a:pPr>
            <a:endParaRPr lang="en-US" dirty="0"/>
          </a:p>
          <a:p>
            <a:r>
              <a:rPr lang="en-US" sz="1200" kern="1200" dirty="0" err="1">
                <a:solidFill>
                  <a:schemeClr val="tx1"/>
                </a:solidFill>
                <a:effectLst/>
                <a:latin typeface="+mn-lt"/>
                <a:ea typeface="+mn-ea"/>
                <a:cs typeface="+mn-cs"/>
              </a:rPr>
              <a:t>Diliberti</a:t>
            </a:r>
            <a:r>
              <a:rPr lang="en-US" sz="1200" kern="1200" dirty="0">
                <a:solidFill>
                  <a:schemeClr val="tx1"/>
                </a:solidFill>
                <a:effectLst/>
                <a:latin typeface="+mn-lt"/>
                <a:ea typeface="+mn-ea"/>
                <a:cs typeface="+mn-cs"/>
              </a:rPr>
              <a:t>, M., Schwartz, H.L., Hamilton, L.S., and Kaufman, J.H. (2020). </a:t>
            </a:r>
            <a:r>
              <a:rPr lang="en-US" sz="1200" i="1" kern="1200" dirty="0">
                <a:solidFill>
                  <a:schemeClr val="tx1"/>
                </a:solidFill>
                <a:effectLst/>
                <a:latin typeface="+mn-lt"/>
                <a:ea typeface="+mn-ea"/>
                <a:cs typeface="+mn-cs"/>
              </a:rPr>
              <a:t>Prepared for a pandemic? How schools’ preparedness related to their remote instruction during COVID-19</a:t>
            </a:r>
            <a:r>
              <a:rPr lang="en-US" sz="1200" kern="1200" dirty="0">
                <a:solidFill>
                  <a:schemeClr val="tx1"/>
                </a:solidFill>
                <a:effectLst/>
                <a:latin typeface="+mn-lt"/>
                <a:ea typeface="+mn-ea"/>
                <a:cs typeface="+mn-cs"/>
              </a:rPr>
              <a:t>. Santa Monica, CA: RAND Corporation. Available at: </a:t>
            </a:r>
            <a:r>
              <a:rPr lang="en-US" sz="1200" u="sng" kern="1200" dirty="0">
                <a:solidFill>
                  <a:schemeClr val="tx1"/>
                </a:solidFill>
                <a:effectLst/>
                <a:latin typeface="+mn-lt"/>
                <a:ea typeface="+mn-ea"/>
                <a:cs typeface="+mn-cs"/>
                <a:hlinkClick r:id="rId3"/>
              </a:rPr>
              <a:t>https://www.rand.org/pubs/research_reports/RRA168-3.html</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ED5B1B5-FE79-194A-B044-878094A079E9}" type="slidenum">
              <a:rPr lang="en-US" smtClean="0"/>
              <a:t>3</a:t>
            </a:fld>
            <a:endParaRPr lang="en-US" dirty="0"/>
          </a:p>
        </p:txBody>
      </p:sp>
    </p:spTree>
    <p:extLst>
      <p:ext uri="{BB962C8B-B14F-4D97-AF65-F5344CB8AC3E}">
        <p14:creationId xmlns:p14="http://schemas.microsoft.com/office/powerpoint/2010/main" val="327045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 5 Comprehensive Center is currently leading the Networked Improvement Community Project.</a:t>
            </a:r>
          </a:p>
          <a:p>
            <a:endParaRPr lang="en-US" dirty="0"/>
          </a:p>
          <a:p>
            <a:r>
              <a:rPr lang="en-US" dirty="0"/>
              <a:t>The Region 5 Comprehensive Center is one of 19 regional centers across the country. It is funded through a cooperative agreement with the U.S. Department of Education. And its goal is to provide capacity-building services to state education agencies. Westat is the primary Region 5 contractor, and AEM and the Center for Assessment are key partners. </a:t>
            </a:r>
          </a:p>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4</a:t>
            </a:fld>
            <a:endParaRPr lang="en-US" dirty="0"/>
          </a:p>
        </p:txBody>
      </p:sp>
    </p:spTree>
    <p:extLst>
      <p:ext uri="{BB962C8B-B14F-4D97-AF65-F5344CB8AC3E}">
        <p14:creationId xmlns:p14="http://schemas.microsoft.com/office/powerpoint/2010/main" val="223707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r>
              <a:rPr lang="en-US" dirty="0"/>
              <a:t>Key partners with the Region 5 Comprehensive Center include the Center for Assessment and state education leaders from Kentucky, Tennessee, Virginia, and West Virginia. </a:t>
            </a:r>
          </a:p>
        </p:txBody>
      </p:sp>
      <p:sp>
        <p:nvSpPr>
          <p:cNvPr id="364" name="Google Shape;364;p1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390628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Networked Improvement Community, or NIC for short, brings together experts with diverse backgrounds to solve well-defined problems. They use methods of improvement science to identify, test, and scale-up solutions.</a:t>
            </a:r>
          </a:p>
          <a:p>
            <a:r>
              <a:rPr lang="en-US" dirty="0"/>
              <a:t> </a:t>
            </a:r>
          </a:p>
          <a:p>
            <a:r>
              <a:rPr lang="en-US" dirty="0"/>
              <a:t>Every NIC has four distinctive features:</a:t>
            </a:r>
          </a:p>
          <a:p>
            <a:pPr marL="342900" marR="0" lvl="0" indent="-342900">
              <a:lnSpc>
                <a:spcPts val="1500"/>
              </a:lnSpc>
              <a:spcBef>
                <a:spcPts val="0"/>
              </a:spcBef>
              <a:spcAft>
                <a:spcPts val="450"/>
              </a:spcAft>
              <a:buClr>
                <a:srgbClr val="328612"/>
              </a:buClr>
              <a:buSzPts val="1100"/>
              <a:buFont typeface="Calibri" panose="020F0502020204030204" pitchFamily="34" charset="0"/>
              <a:buChar char="»"/>
            </a:pPr>
            <a:r>
              <a:rPr lang="en-US" sz="1200" b="0" i="0" dirty="0">
                <a:solidFill>
                  <a:srgbClr val="2F4550"/>
                </a:solidFill>
                <a:effectLst/>
                <a:latin typeface="Cambria" panose="02040503050406030204" pitchFamily="18" charset="0"/>
                <a:ea typeface="Times New Roman" panose="02020603050405020304" pitchFamily="18" charset="0"/>
                <a:cs typeface="Times New Roman" panose="02020603050405020304" pitchFamily="18" charset="0"/>
              </a:rPr>
              <a:t>A well-specified problem;</a:t>
            </a:r>
          </a:p>
          <a:p>
            <a:pPr marL="342900" marR="0" lvl="0" indent="-342900">
              <a:lnSpc>
                <a:spcPts val="1500"/>
              </a:lnSpc>
              <a:spcBef>
                <a:spcPts val="0"/>
              </a:spcBef>
              <a:spcAft>
                <a:spcPts val="450"/>
              </a:spcAft>
              <a:buClr>
                <a:srgbClr val="328612"/>
              </a:buClr>
              <a:buSzPts val="1100"/>
              <a:buFont typeface="Calibri" panose="020F0502020204030204" pitchFamily="34" charset="0"/>
              <a:buChar char="»"/>
            </a:pPr>
            <a:r>
              <a:rPr lang="en-US" sz="1200" b="0" i="0" dirty="0">
                <a:solidFill>
                  <a:srgbClr val="2F4550"/>
                </a:solidFill>
                <a:effectLst/>
                <a:latin typeface="Cambria" panose="02040503050406030204" pitchFamily="18" charset="0"/>
                <a:ea typeface="Times New Roman" panose="02020603050405020304" pitchFamily="18" charset="0"/>
                <a:cs typeface="Times New Roman" panose="02020603050405020304" pitchFamily="18" charset="0"/>
              </a:rPr>
              <a:t>Deep investigation to understand a problem and its root causes within a given context;</a:t>
            </a:r>
          </a:p>
          <a:p>
            <a:pPr marL="342900" marR="0" lvl="0" indent="-342900">
              <a:lnSpc>
                <a:spcPts val="1500"/>
              </a:lnSpc>
              <a:spcBef>
                <a:spcPts val="0"/>
              </a:spcBef>
              <a:spcAft>
                <a:spcPts val="450"/>
              </a:spcAft>
              <a:buClr>
                <a:srgbClr val="328612"/>
              </a:buClr>
              <a:buSzPts val="1100"/>
              <a:buFont typeface="Calibri" panose="020F0502020204030204" pitchFamily="34" charset="0"/>
              <a:buChar char="»"/>
            </a:pPr>
            <a:r>
              <a:rPr lang="en-US" sz="1200" b="0" i="0" dirty="0">
                <a:solidFill>
                  <a:srgbClr val="3E3E3E"/>
                </a:solidFill>
                <a:effectLst/>
                <a:latin typeface="Cambria" panose="02040503050406030204" pitchFamily="18" charset="0"/>
                <a:ea typeface="Times New Roman" panose="02020603050405020304" pitchFamily="18" charset="0"/>
                <a:cs typeface="Times New Roman" panose="02020603050405020304" pitchFamily="18" charset="0"/>
              </a:rPr>
              <a:t>Iterative cycles of inquiry that include planning a solution, testing its effectiveness in a classroom or school, studying the results, and using results to further refine the intervention before it is tested again or implemented in a new site; and</a:t>
            </a:r>
          </a:p>
          <a:p>
            <a:pPr marL="342900" marR="0" lvl="0" indent="-342900">
              <a:lnSpc>
                <a:spcPts val="1500"/>
              </a:lnSpc>
              <a:spcBef>
                <a:spcPts val="0"/>
              </a:spcBef>
              <a:spcAft>
                <a:spcPts val="450"/>
              </a:spcAft>
              <a:buClr>
                <a:srgbClr val="328612"/>
              </a:buClr>
              <a:buSzPts val="1100"/>
              <a:buFont typeface="Calibri" panose="020F0502020204030204" pitchFamily="34" charset="0"/>
              <a:buChar char="»"/>
            </a:pPr>
            <a:r>
              <a:rPr lang="en-US" sz="1200" b="0" i="0" dirty="0">
                <a:solidFill>
                  <a:srgbClr val="2F4550"/>
                </a:solidFill>
                <a:effectLst/>
                <a:latin typeface="Cambria" panose="02040503050406030204" pitchFamily="18" charset="0"/>
                <a:ea typeface="Times New Roman" panose="02020603050405020304" pitchFamily="18" charset="0"/>
                <a:cs typeface="Times New Roman" panose="02020603050405020304" pitchFamily="18" charset="0"/>
              </a:rPr>
              <a:t>Coordinating the spread of practices across classrooms and schools.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see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https://www.carnegiefoundation.org/blog/why-a-nic/</a:t>
            </a:r>
            <a:r>
              <a:rPr lang="en-US" sz="12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D5B1B5-FE79-194A-B044-878094A079E9}" type="slidenum">
              <a:rPr lang="en-US" smtClean="0"/>
              <a:t>6</a:t>
            </a:fld>
            <a:endParaRPr lang="en-US" dirty="0"/>
          </a:p>
        </p:txBody>
      </p:sp>
    </p:spTree>
    <p:extLst>
      <p:ext uri="{BB962C8B-B14F-4D97-AF65-F5344CB8AC3E}">
        <p14:creationId xmlns:p14="http://schemas.microsoft.com/office/powerpoint/2010/main" val="310686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the Region 5 NIC address COVID-related problems?</a:t>
            </a:r>
          </a:p>
          <a:p>
            <a:r>
              <a:rPr lang="en-US" dirty="0"/>
              <a:t>States face a difficult problem during COVID: how to ensure all students have access to high-quality instruction.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NIC allows states to share what they learn as they address a problem from different angles. This process accelerates learning for everyone.</a:t>
            </a:r>
            <a:endParaRPr lang="en-US" sz="1600" dirty="0"/>
          </a:p>
          <a:p>
            <a:endParaRPr lang="en-US" dirty="0"/>
          </a:p>
          <a:p>
            <a:r>
              <a:rPr lang="en-US" dirty="0"/>
              <a:t>For example, Kentucky is learning how digital tools can be used to improve online instruction. West Virginia is collecting data to understand how schools effectively shift instruction across online, blended, and face-to-face environments. As these states identify and share solutions to these problems, they build collective capacity to address broader common problems that exist among them.</a:t>
            </a:r>
          </a:p>
        </p:txBody>
      </p:sp>
      <p:sp>
        <p:nvSpPr>
          <p:cNvPr id="4" name="Slide Number Placeholder 3"/>
          <p:cNvSpPr>
            <a:spLocks noGrp="1"/>
          </p:cNvSpPr>
          <p:nvPr>
            <p:ph type="sldNum" sz="quarter" idx="5"/>
          </p:nvPr>
        </p:nvSpPr>
        <p:spPr/>
        <p:txBody>
          <a:bodyPr/>
          <a:lstStyle/>
          <a:p>
            <a:fld id="{5ED5B1B5-FE79-194A-B044-878094A079E9}" type="slidenum">
              <a:rPr lang="en-US" smtClean="0"/>
              <a:t>7</a:t>
            </a:fld>
            <a:endParaRPr lang="en-US" dirty="0"/>
          </a:p>
        </p:txBody>
      </p:sp>
    </p:spTree>
    <p:extLst>
      <p:ext uri="{BB962C8B-B14F-4D97-AF65-F5344CB8AC3E}">
        <p14:creationId xmlns:p14="http://schemas.microsoft.com/office/powerpoint/2010/main" val="191670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r>
              <a:rPr lang="en-US" dirty="0"/>
              <a:t>Region 5 NIC participants are generally responsible for:</a:t>
            </a:r>
          </a:p>
          <a:p>
            <a:pPr marL="171450" indent="-171450">
              <a:buFont typeface="Arial" panose="020B0604020202020204" pitchFamily="34" charset="0"/>
              <a:buChar char="•"/>
            </a:pPr>
            <a:r>
              <a:rPr lang="en-US" dirty="0"/>
              <a:t>Participating in meetings once or twice each month,</a:t>
            </a:r>
          </a:p>
          <a:p>
            <a:pPr marL="171450" indent="-171450">
              <a:buFont typeface="Arial" panose="020B0604020202020204" pitchFamily="34" charset="0"/>
              <a:buChar char="•"/>
            </a:pPr>
            <a:r>
              <a:rPr lang="en-US" dirty="0"/>
              <a:t>Supporting development of the NIC learning modules, and </a:t>
            </a:r>
          </a:p>
          <a:p>
            <a:pPr marL="171450" indent="-171450">
              <a:buFont typeface="Arial" panose="020B0604020202020204" pitchFamily="34" charset="0"/>
              <a:buChar char="•"/>
            </a:pPr>
            <a:r>
              <a:rPr lang="en-US" dirty="0"/>
              <a:t>Contributing data and information to support the regional NIC.</a:t>
            </a:r>
          </a:p>
          <a:p>
            <a:endParaRPr lang="en-US" dirty="0"/>
          </a:p>
          <a:p>
            <a:r>
              <a:rPr lang="en-US" dirty="0"/>
              <a:t>Expected time commitments will vary from person to person. Most participants are expected to contribute about 2 hours/month, which includes participation in monthly NIC meetings. Core members of the NIC Initiation Team, such as the state champion or continuous improvement leader, the research or data director, and content experts, will need to commit additional time. These members of the state-based NIC initiation teams are responsible for recruiting district and school staff to test various solutions, gathering and analyzing data to monitor improvements, and communicating progress to other stakeholders within and outside the SEA. </a:t>
            </a:r>
          </a:p>
          <a:p>
            <a:pPr marL="457200" marR="0" lvl="0" indent="-228600" algn="l" rtl="0">
              <a:lnSpc>
                <a:spcPct val="100000"/>
              </a:lnSpc>
              <a:spcBef>
                <a:spcPts val="0"/>
              </a:spcBef>
              <a:spcAft>
                <a:spcPts val="0"/>
              </a:spcAft>
              <a:buSzPts val="1400"/>
              <a:buNone/>
            </a:pPr>
            <a:endParaRPr dirty="0"/>
          </a:p>
        </p:txBody>
      </p:sp>
      <p:sp>
        <p:nvSpPr>
          <p:cNvPr id="364" name="Google Shape;364;p1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77457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dirty="0"/>
              <a:t>This slide presents a model of change to illustrate how a NIC works to improve outcomes. </a:t>
            </a:r>
          </a:p>
          <a:p>
            <a:pPr marL="0" marR="0" lvl="0" indent="0" algn="l" rtl="0">
              <a:lnSpc>
                <a:spcPct val="100000"/>
              </a:lnSpc>
              <a:spcBef>
                <a:spcPts val="0"/>
              </a:spcBef>
              <a:spcAft>
                <a:spcPts val="0"/>
              </a:spcAft>
              <a:buClr>
                <a:schemeClr val="dk1"/>
              </a:buClr>
              <a:buSzPts val="1200"/>
              <a:buFont typeface="Calibri"/>
              <a:buNone/>
            </a:pPr>
            <a:r>
              <a:rPr lang="en-US" b="0" dirty="0"/>
              <a:t>The group starts by identifying a well-defined problem of practice.</a:t>
            </a:r>
            <a:endParaRPr lang="en-US" dirty="0"/>
          </a:p>
          <a:p>
            <a:pPr marL="0" marR="0" lvl="0" indent="0" algn="l" rtl="0">
              <a:lnSpc>
                <a:spcPct val="100000"/>
              </a:lnSpc>
              <a:spcBef>
                <a:spcPts val="0"/>
              </a:spcBef>
              <a:spcAft>
                <a:spcPts val="0"/>
              </a:spcAft>
              <a:buClr>
                <a:schemeClr val="dk1"/>
              </a:buClr>
              <a:buSzPts val="1200"/>
              <a:buFont typeface="Calibri"/>
              <a:buNone/>
            </a:pPr>
            <a:r>
              <a:rPr lang="en-US" b="0" dirty="0"/>
              <a:t>The group then identifies root causes and uses them to inform a theory of improvement.</a:t>
            </a:r>
          </a:p>
          <a:p>
            <a:pPr marL="0" marR="0" lvl="0" indent="0" algn="l" rtl="0">
              <a:lnSpc>
                <a:spcPct val="100000"/>
              </a:lnSpc>
              <a:spcBef>
                <a:spcPts val="0"/>
              </a:spcBef>
              <a:spcAft>
                <a:spcPts val="0"/>
              </a:spcAft>
              <a:buClr>
                <a:schemeClr val="dk1"/>
              </a:buClr>
              <a:buSzPts val="1200"/>
              <a:buFont typeface="Calibri"/>
              <a:buNone/>
            </a:pPr>
            <a:r>
              <a:rPr lang="en-US" b="0" dirty="0"/>
              <a:t>The theory of improvement specifies the resources, activities, and outputs that produce a given set of outcomes.</a:t>
            </a:r>
          </a:p>
          <a:p>
            <a:pPr marL="0" marR="0" lvl="0" indent="0" algn="l" rtl="0">
              <a:lnSpc>
                <a:spcPct val="100000"/>
              </a:lnSpc>
              <a:spcBef>
                <a:spcPts val="0"/>
              </a:spcBef>
              <a:spcAft>
                <a:spcPts val="0"/>
              </a:spcAft>
              <a:buClr>
                <a:schemeClr val="dk1"/>
              </a:buClr>
              <a:buSzPts val="1200"/>
              <a:buFont typeface="Calibri"/>
              <a:buNone/>
            </a:pPr>
            <a:r>
              <a:rPr lang="en-US" b="0" dirty="0"/>
              <a:t>Next, the group creates the measurement infrastructure by identifying specific measures to monitor and evaluate whether the plan is working as intended.</a:t>
            </a:r>
          </a:p>
          <a:p>
            <a:pPr marL="0" marR="0" lvl="0" indent="0" algn="l" rtl="0">
              <a:lnSpc>
                <a:spcPct val="100000"/>
              </a:lnSpc>
              <a:spcBef>
                <a:spcPts val="0"/>
              </a:spcBef>
              <a:spcAft>
                <a:spcPts val="0"/>
              </a:spcAft>
              <a:buClr>
                <a:schemeClr val="dk1"/>
              </a:buClr>
              <a:buSzPts val="1200"/>
              <a:buFont typeface="Calibri"/>
              <a:buNone/>
            </a:pPr>
            <a:r>
              <a:rPr lang="en-US" b="0" dirty="0"/>
              <a:t>Once the measures are complete, the NIC implements the plan-do-study-act cycle of improvement science to study and improve the proposed theory of improvement. </a:t>
            </a:r>
          </a:p>
          <a:p>
            <a:pPr marL="0" marR="0" lvl="0" indent="0" algn="l" rtl="0">
              <a:lnSpc>
                <a:spcPct val="100000"/>
              </a:lnSpc>
              <a:spcBef>
                <a:spcPts val="0"/>
              </a:spcBef>
              <a:spcAft>
                <a:spcPts val="0"/>
              </a:spcAft>
              <a:buClr>
                <a:schemeClr val="dk1"/>
              </a:buClr>
              <a:buSzPts val="1200"/>
              <a:buFont typeface="Calibri"/>
              <a:buNone/>
            </a:pPr>
            <a:r>
              <a:rPr lang="en-US" b="0" dirty="0"/>
              <a:t>As the NIC learns about what works, for whom, and under what conditions, solutions can be implemented in more and more sites.</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And finally, through iterative practice, individual and collective capacities of the NIC increase as they improve their ability to effectively address problems.</a:t>
            </a:r>
          </a:p>
        </p:txBody>
      </p:sp>
      <p:sp>
        <p:nvSpPr>
          <p:cNvPr id="364" name="Google Shape;364;p1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 resources and learning modules will be made available as soon as they are completed and approved by the U.S. ED. Links on this slide will be added as resources are approved for dissemination.</a:t>
            </a:r>
          </a:p>
        </p:txBody>
      </p:sp>
      <p:sp>
        <p:nvSpPr>
          <p:cNvPr id="4" name="Slide Number Placeholder 3"/>
          <p:cNvSpPr>
            <a:spLocks noGrp="1"/>
          </p:cNvSpPr>
          <p:nvPr>
            <p:ph type="sldNum" sz="quarter" idx="5"/>
          </p:nvPr>
        </p:nvSpPr>
        <p:spPr/>
        <p:txBody>
          <a:bodyPr/>
          <a:lstStyle/>
          <a:p>
            <a:fld id="{5ED5B1B5-FE79-194A-B044-878094A079E9}" type="slidenum">
              <a:rPr lang="en-US" smtClean="0"/>
              <a:t>10</a:t>
            </a:fld>
            <a:endParaRPr lang="en-US" dirty="0"/>
          </a:p>
        </p:txBody>
      </p:sp>
    </p:spTree>
    <p:extLst>
      <p:ext uri="{BB962C8B-B14F-4D97-AF65-F5344CB8AC3E}">
        <p14:creationId xmlns:p14="http://schemas.microsoft.com/office/powerpoint/2010/main" val="2059801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A40EB4-F7E7-D44F-B842-9546552ACA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45" t="523" r="398"/>
          <a:stretch/>
        </p:blipFill>
        <p:spPr>
          <a:xfrm>
            <a:off x="0" y="0"/>
            <a:ext cx="8382000" cy="6858000"/>
          </a:xfrm>
          <a:prstGeom prst="rect">
            <a:avLst/>
          </a:prstGeom>
        </p:spPr>
      </p:pic>
      <p:sp>
        <p:nvSpPr>
          <p:cNvPr id="9" name="object 4">
            <a:extLst>
              <a:ext uri="{FF2B5EF4-FFF2-40B4-BE49-F238E27FC236}">
                <a16:creationId xmlns:a16="http://schemas.microsoft.com/office/drawing/2014/main" id="{0FCD820A-F8D3-5D42-9095-8180FD5D506C}"/>
              </a:ext>
            </a:extLst>
          </p:cNvPr>
          <p:cNvSpPr/>
          <p:nvPr userDrawn="1"/>
        </p:nvSpPr>
        <p:spPr>
          <a:xfrm>
            <a:off x="5214620"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4"/>
          </a:solidFill>
        </p:spPr>
        <p:txBody>
          <a:bodyPr wrap="square" lIns="0" tIns="0" rIns="0" bIns="0" rtlCol="0"/>
          <a:lstStyle/>
          <a:p>
            <a:endParaRPr dirty="0"/>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924801" y="2153122"/>
            <a:ext cx="3886199" cy="894878"/>
          </a:xfrm>
          <a:prstGeom prst="rect">
            <a:avLst/>
          </a:prstGeom>
        </p:spPr>
        <p:txBody>
          <a:bodyPr wrap="square" anchor="t" anchorCtr="0">
            <a:noAutofit/>
          </a:bodyPr>
          <a:lstStyle>
            <a:lvl1pPr algn="l">
              <a:defRPr sz="3600" b="1">
                <a:solidFill>
                  <a:srgbClr val="386EA4"/>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924801" y="3742979"/>
            <a:ext cx="3886199" cy="712359"/>
          </a:xfrm>
        </p:spPr>
        <p:txBody>
          <a:bodyPr anchor="t" anchorCtr="0">
            <a:noAutofit/>
          </a:bodyPr>
          <a:lstStyle>
            <a:lvl1pPr marL="0" indent="0" algn="l">
              <a:buNone/>
              <a:defRPr sz="2600">
                <a:latin typeface="Cambria" panose="02040503050406030204" pitchFamily="18" charset="0"/>
              </a:defRPr>
            </a:lvl1pPr>
          </a:lstStyle>
          <a:p>
            <a:pPr lvl="0"/>
            <a:r>
              <a:rPr lang="en-US"/>
              <a:t>Edit Master text styles</a:t>
            </a:r>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924801" y="5412405"/>
            <a:ext cx="3886199" cy="802129"/>
          </a:xfrm>
        </p:spPr>
        <p:txBody>
          <a:bodyPr>
            <a:normAutofit/>
          </a:bodyPr>
          <a:lstStyle>
            <a:lvl1pPr marL="0" indent="0" algn="l">
              <a:spcAft>
                <a:spcPts val="300"/>
              </a:spcAft>
              <a:buNone/>
              <a:defRPr sz="2000">
                <a:latin typeface="Calibri" panose="020F0502020204030204" pitchFamily="34" charset="0"/>
                <a:cs typeface="Calibri" panose="020F0502020204030204" pitchFamily="34" charset="0"/>
              </a:defRPr>
            </a:lvl1pPr>
          </a:lstStyle>
          <a:p>
            <a:pPr lvl="0"/>
            <a:r>
              <a:rPr lang="en-US"/>
              <a:t>Edit Master text styles</a:t>
            </a:r>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hasCustomPrompt="1"/>
          </p:nvPr>
        </p:nvSpPr>
        <p:spPr>
          <a:xfrm>
            <a:off x="7924801" y="4493903"/>
            <a:ext cx="3886199" cy="381000"/>
          </a:xfrm>
        </p:spPr>
        <p:txBody>
          <a:bodyPr anchor="ctr" anchorCtr="0">
            <a:noAutofit/>
          </a:bodyPr>
          <a:lstStyle>
            <a:lvl1pPr marL="0" indent="0" algn="l">
              <a:buNone/>
              <a:defRPr sz="2000" b="1">
                <a:latin typeface="Calibri" panose="020F0502020204030204" pitchFamily="34" charset="0"/>
                <a:cs typeface="Calibri" panose="020F0502020204030204" pitchFamily="34" charset="0"/>
              </a:defRPr>
            </a:lvl1pPr>
          </a:lstStyle>
          <a:p>
            <a:pPr lvl="0"/>
            <a:r>
              <a:rPr lang="en-US" dirty="0"/>
              <a:t>November 11, 2020</a:t>
            </a:r>
          </a:p>
        </p:txBody>
      </p:sp>
      <p:pic>
        <p:nvPicPr>
          <p:cNvPr id="5" name="Picture 4">
            <a:extLst>
              <a:ext uri="{FF2B5EF4-FFF2-40B4-BE49-F238E27FC236}">
                <a16:creationId xmlns:a16="http://schemas.microsoft.com/office/drawing/2014/main" id="{C27E188D-0924-0F4B-9AC0-C81D4ABA85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221" b="37986"/>
          <a:stretch/>
        </p:blipFill>
        <p:spPr>
          <a:xfrm>
            <a:off x="7924801" y="426354"/>
            <a:ext cx="3886199" cy="869046"/>
          </a:xfrm>
          <a:prstGeom prst="rect">
            <a:avLst/>
          </a:prstGeom>
        </p:spPr>
      </p:pic>
      <p:sp>
        <p:nvSpPr>
          <p:cNvPr id="15" name="object 3">
            <a:extLst>
              <a:ext uri="{FF2B5EF4-FFF2-40B4-BE49-F238E27FC236}">
                <a16:creationId xmlns:a16="http://schemas.microsoft.com/office/drawing/2014/main" id="{1EE20718-13E0-2A48-AE26-315BE10A6A6D}"/>
              </a:ext>
            </a:extLst>
          </p:cNvPr>
          <p:cNvSpPr/>
          <p:nvPr userDrawn="1"/>
        </p:nvSpPr>
        <p:spPr>
          <a:xfrm>
            <a:off x="5451475"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solidFill>
        </p:spPr>
        <p:txBody>
          <a:bodyPr wrap="square" lIns="0" tIns="0" rIns="0" bIns="0" rtlCol="0"/>
          <a:lstStyle/>
          <a:p>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4800" userDrawn="1">
          <p15:clr>
            <a:srgbClr val="FBAE40"/>
          </p15:clr>
        </p15:guide>
        <p15:guide id="3"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F05F5-0324-E14C-B6B7-ECB9AA0470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34" t="-1" r="5934" b="-1"/>
          <a:stretch/>
        </p:blipFill>
        <p:spPr>
          <a:xfrm>
            <a:off x="3200401" y="-1"/>
            <a:ext cx="8988832" cy="6858001"/>
          </a:xfrm>
          <a:prstGeom prst="rect">
            <a:avLst/>
          </a:prstGeom>
        </p:spPr>
      </p:pic>
      <p:sp>
        <p:nvSpPr>
          <p:cNvPr id="12" name="object 5">
            <a:extLst>
              <a:ext uri="{FF2B5EF4-FFF2-40B4-BE49-F238E27FC236}">
                <a16:creationId xmlns:a16="http://schemas.microsoft.com/office/drawing/2014/main" id="{A97B9C87-CA5F-1D4B-A2C5-C63009F90531}"/>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4" name="Holder 4">
            <a:extLst>
              <a:ext uri="{FF2B5EF4-FFF2-40B4-BE49-F238E27FC236}">
                <a16:creationId xmlns:a16="http://schemas.microsoft.com/office/drawing/2014/main" id="{B3895AF8-3E6C-9242-A74A-7CA7C960469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object 4">
            <a:extLst>
              <a:ext uri="{FF2B5EF4-FFF2-40B4-BE49-F238E27FC236}">
                <a16:creationId xmlns:a16="http://schemas.microsoft.com/office/drawing/2014/main" id="{A52CA96F-B053-0F49-95F3-AB2C0FD5C839}"/>
              </a:ext>
            </a:extLst>
          </p:cNvPr>
          <p:cNvSpPr/>
          <p:nvPr userDrawn="1"/>
        </p:nvSpPr>
        <p:spPr>
          <a:xfrm>
            <a:off x="9525" y="0"/>
            <a:ext cx="5923733" cy="6858000"/>
          </a:xfrm>
          <a:custGeom>
            <a:avLst/>
            <a:gdLst>
              <a:gd name="connsiteX0" fmla="*/ 4573838 w 6238058"/>
              <a:gd name="connsiteY0" fmla="*/ 0 h 6858000"/>
              <a:gd name="connsiteX1" fmla="*/ 628651 w 6238058"/>
              <a:gd name="connsiteY1" fmla="*/ 14288 h 6858000"/>
              <a:gd name="connsiteX2" fmla="*/ 0 w 6238058"/>
              <a:gd name="connsiteY2" fmla="*/ 6858000 h 6858000"/>
              <a:gd name="connsiteX3" fmla="*/ 4573838 w 6238058"/>
              <a:gd name="connsiteY3" fmla="*/ 6858000 h 6858000"/>
              <a:gd name="connsiteX4" fmla="*/ 6238058 w 6238058"/>
              <a:gd name="connsiteY4" fmla="*/ 3429005 h 6858000"/>
              <a:gd name="connsiteX5" fmla="*/ 4573838 w 6238058"/>
              <a:gd name="connsiteY5" fmla="*/ 0 h 6858000"/>
              <a:gd name="connsiteX0" fmla="*/ 4573838 w 6238058"/>
              <a:gd name="connsiteY0" fmla="*/ 0 h 6858000"/>
              <a:gd name="connsiteX1" fmla="*/ 314325 w 6238058"/>
              <a:gd name="connsiteY1" fmla="*/ 0 h 6858000"/>
              <a:gd name="connsiteX2" fmla="*/ 0 w 6238058"/>
              <a:gd name="connsiteY2" fmla="*/ 6858000 h 6858000"/>
              <a:gd name="connsiteX3" fmla="*/ 4573838 w 6238058"/>
              <a:gd name="connsiteY3" fmla="*/ 6858000 h 6858000"/>
              <a:gd name="connsiteX4" fmla="*/ 6238058 w 6238058"/>
              <a:gd name="connsiteY4" fmla="*/ 3429005 h 6858000"/>
              <a:gd name="connsiteX5" fmla="*/ 4573838 w 6238058"/>
              <a:gd name="connsiteY5" fmla="*/ 0 h 6858000"/>
              <a:gd name="connsiteX0" fmla="*/ 4259513 w 5923733"/>
              <a:gd name="connsiteY0" fmla="*/ 0 h 6858000"/>
              <a:gd name="connsiteX1" fmla="*/ 0 w 5923733"/>
              <a:gd name="connsiteY1" fmla="*/ 0 h 6858000"/>
              <a:gd name="connsiteX2" fmla="*/ 314325 w 5923733"/>
              <a:gd name="connsiteY2" fmla="*/ 6858000 h 6858000"/>
              <a:gd name="connsiteX3" fmla="*/ 4259513 w 5923733"/>
              <a:gd name="connsiteY3" fmla="*/ 6858000 h 6858000"/>
              <a:gd name="connsiteX4" fmla="*/ 5923733 w 5923733"/>
              <a:gd name="connsiteY4" fmla="*/ 3429005 h 6858000"/>
              <a:gd name="connsiteX5" fmla="*/ 4259513 w 5923733"/>
              <a:gd name="connsiteY5" fmla="*/ 0 h 6858000"/>
              <a:gd name="connsiteX0" fmla="*/ 4259513 w 5923733"/>
              <a:gd name="connsiteY0" fmla="*/ 0 h 6858000"/>
              <a:gd name="connsiteX1" fmla="*/ 0 w 5923733"/>
              <a:gd name="connsiteY1" fmla="*/ 0 h 6858000"/>
              <a:gd name="connsiteX2" fmla="*/ 0 w 5923733"/>
              <a:gd name="connsiteY2" fmla="*/ 6858000 h 6858000"/>
              <a:gd name="connsiteX3" fmla="*/ 4259513 w 5923733"/>
              <a:gd name="connsiteY3" fmla="*/ 6858000 h 6858000"/>
              <a:gd name="connsiteX4" fmla="*/ 5923733 w 5923733"/>
              <a:gd name="connsiteY4" fmla="*/ 3429005 h 6858000"/>
              <a:gd name="connsiteX5" fmla="*/ 4259513 w 59237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3733" h="6858000">
                <a:moveTo>
                  <a:pt x="4259513" y="0"/>
                </a:moveTo>
                <a:lnTo>
                  <a:pt x="0" y="0"/>
                </a:lnTo>
                <a:lnTo>
                  <a:pt x="0" y="6858000"/>
                </a:lnTo>
                <a:lnTo>
                  <a:pt x="4259513" y="6858000"/>
                </a:lnTo>
                <a:lnTo>
                  <a:pt x="5923733" y="3429005"/>
                </a:lnTo>
                <a:lnTo>
                  <a:pt x="4259513" y="0"/>
                </a:lnTo>
                <a:close/>
              </a:path>
            </a:pathLst>
          </a:custGeom>
          <a:solidFill>
            <a:srgbClr val="FFFFFF"/>
          </a:solidFill>
        </p:spPr>
        <p:txBody>
          <a:bodyPr wrap="square" lIns="0" tIns="0" rIns="0" bIns="0" rtlCol="0"/>
          <a:lstStyle/>
          <a:p>
            <a:endParaRPr dirty="0"/>
          </a:p>
        </p:txBody>
      </p:sp>
      <p:sp>
        <p:nvSpPr>
          <p:cNvPr id="17" name="object 3">
            <a:extLst>
              <a:ext uri="{FF2B5EF4-FFF2-40B4-BE49-F238E27FC236}">
                <a16:creationId xmlns:a16="http://schemas.microsoft.com/office/drawing/2014/main" id="{792264D5-6BDD-1E40-AA36-CFE9B3D011C5}"/>
              </a:ext>
            </a:extLst>
          </p:cNvPr>
          <p:cNvSpPr/>
          <p:nvPr userDrawn="1"/>
        </p:nvSpPr>
        <p:spPr>
          <a:xfrm>
            <a:off x="3560817"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pic>
        <p:nvPicPr>
          <p:cNvPr id="15" name="Picture 14">
            <a:extLst>
              <a:ext uri="{FF2B5EF4-FFF2-40B4-BE49-F238E27FC236}">
                <a16:creationId xmlns:a16="http://schemas.microsoft.com/office/drawing/2014/main" id="{FA53DFEB-76E9-5644-B3C2-D14217E367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
        <p:nvSpPr>
          <p:cNvPr id="10" name="Holder 2">
            <a:extLst>
              <a:ext uri="{FF2B5EF4-FFF2-40B4-BE49-F238E27FC236}">
                <a16:creationId xmlns:a16="http://schemas.microsoft.com/office/drawing/2014/main" id="{F8673C9D-3B52-4A4B-9295-9F2B05D5E110}"/>
              </a:ext>
            </a:extLst>
          </p:cNvPr>
          <p:cNvSpPr>
            <a:spLocks noGrp="1"/>
          </p:cNvSpPr>
          <p:nvPr>
            <p:ph type="title"/>
          </p:nvPr>
        </p:nvSpPr>
        <p:spPr>
          <a:xfrm>
            <a:off x="480153" y="603169"/>
            <a:ext cx="3923696"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16" name="Content Placeholder 11">
            <a:extLst>
              <a:ext uri="{FF2B5EF4-FFF2-40B4-BE49-F238E27FC236}">
                <a16:creationId xmlns:a16="http://schemas.microsoft.com/office/drawing/2014/main" id="{1A7E3C62-430C-F543-B406-EC702178F8F2}"/>
              </a:ext>
            </a:extLst>
          </p:cNvPr>
          <p:cNvSpPr>
            <a:spLocks noGrp="1"/>
          </p:cNvSpPr>
          <p:nvPr>
            <p:ph sz="quarter" idx="14"/>
          </p:nvPr>
        </p:nvSpPr>
        <p:spPr>
          <a:xfrm>
            <a:off x="479425" y="1527605"/>
            <a:ext cx="3924424"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97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2CF8E-E9FC-8B4B-9046-F83914A5F3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874" y="951"/>
            <a:ext cx="6099874" cy="6856098"/>
          </a:xfrm>
          <a:prstGeom prst="rect">
            <a:avLst/>
          </a:prstGeom>
        </p:spPr>
      </p:pic>
      <p:sp>
        <p:nvSpPr>
          <p:cNvPr id="20" name="object 4">
            <a:extLst>
              <a:ext uri="{FF2B5EF4-FFF2-40B4-BE49-F238E27FC236}">
                <a16:creationId xmlns:a16="http://schemas.microsoft.com/office/drawing/2014/main" id="{8F3E2E0A-B839-1547-A453-8B3DE9B290A3}"/>
              </a:ext>
            </a:extLst>
          </p:cNvPr>
          <p:cNvSpPr/>
          <p:nvPr userDrawn="1"/>
        </p:nvSpPr>
        <p:spPr>
          <a:xfrm>
            <a:off x="2481075" y="0"/>
            <a:ext cx="7561580" cy="6858000"/>
          </a:xfrm>
          <a:custGeom>
            <a:avLst/>
            <a:gdLst/>
            <a:ahLst/>
            <a:cxnLst/>
            <a:rect l="l" t="t" r="r" b="b"/>
            <a:pathLst>
              <a:path w="7561580" h="6858000">
                <a:moveTo>
                  <a:pt x="7561583" y="0"/>
                </a:moveTo>
                <a:lnTo>
                  <a:pt x="0" y="0"/>
                </a:lnTo>
                <a:lnTo>
                  <a:pt x="1665935" y="3429000"/>
                </a:lnTo>
                <a:lnTo>
                  <a:pt x="0" y="6858000"/>
                </a:lnTo>
                <a:lnTo>
                  <a:pt x="7561583" y="6858000"/>
                </a:lnTo>
                <a:lnTo>
                  <a:pt x="7561583" y="0"/>
                </a:lnTo>
                <a:close/>
              </a:path>
            </a:pathLst>
          </a:custGeom>
          <a:solidFill>
            <a:srgbClr val="FFFFFF"/>
          </a:solidFill>
        </p:spPr>
        <p:txBody>
          <a:bodyPr wrap="square" lIns="0" tIns="0" rIns="0" bIns="0" rtlCol="0"/>
          <a:lstStyle/>
          <a:p>
            <a:endParaRPr dirty="0"/>
          </a:p>
        </p:txBody>
      </p:sp>
      <p:sp>
        <p:nvSpPr>
          <p:cNvPr id="12" name="object 3">
            <a:extLst>
              <a:ext uri="{FF2B5EF4-FFF2-40B4-BE49-F238E27FC236}">
                <a16:creationId xmlns:a16="http://schemas.microsoft.com/office/drawing/2014/main" id="{06E7C654-6726-3148-BD63-7DBE320DA2E6}"/>
              </a:ext>
            </a:extLst>
          </p:cNvPr>
          <p:cNvSpPr/>
          <p:nvPr userDrawn="1"/>
        </p:nvSpPr>
        <p:spPr>
          <a:xfrm>
            <a:off x="274792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11" name="Holder 2">
            <a:extLst>
              <a:ext uri="{FF2B5EF4-FFF2-40B4-BE49-F238E27FC236}">
                <a16:creationId xmlns:a16="http://schemas.microsoft.com/office/drawing/2014/main" id="{2027B6F8-11B4-5B4C-99DA-0AE16CEF8466}"/>
              </a:ext>
            </a:extLst>
          </p:cNvPr>
          <p:cNvSpPr>
            <a:spLocks noGrp="1"/>
          </p:cNvSpPr>
          <p:nvPr userDrawn="1">
            <p:ph type="title"/>
          </p:nvPr>
        </p:nvSpPr>
        <p:spPr>
          <a:xfrm>
            <a:off x="4840247" y="603169"/>
            <a:ext cx="6665954"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14" name="object 5">
            <a:extLst>
              <a:ext uri="{FF2B5EF4-FFF2-40B4-BE49-F238E27FC236}">
                <a16:creationId xmlns:a16="http://schemas.microsoft.com/office/drawing/2014/main" id="{05321AE4-65C3-9D47-A28C-37C1D97CC51F}"/>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5" name="Holder 4">
            <a:extLst>
              <a:ext uri="{FF2B5EF4-FFF2-40B4-BE49-F238E27FC236}">
                <a16:creationId xmlns:a16="http://schemas.microsoft.com/office/drawing/2014/main" id="{A596E9F9-E94F-214E-806B-C369F41D684C}"/>
              </a:ext>
            </a:extLst>
          </p:cNvPr>
          <p:cNvSpPr>
            <a:spLocks noGrp="1"/>
          </p:cNvSpPr>
          <p:nvPr userDrawn="1">
            <p:ph type="sldNum" sz="quarter" idx="7"/>
          </p:nvPr>
        </p:nvSpPr>
        <p:spPr>
          <a:xfrm>
            <a:off x="11277600" y="6172200"/>
            <a:ext cx="6096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6" name="Content Placeholder 11">
            <a:extLst>
              <a:ext uri="{FF2B5EF4-FFF2-40B4-BE49-F238E27FC236}">
                <a16:creationId xmlns:a16="http://schemas.microsoft.com/office/drawing/2014/main" id="{D25723E2-79DA-0642-9B17-53808C97B9AF}"/>
              </a:ext>
            </a:extLst>
          </p:cNvPr>
          <p:cNvSpPr>
            <a:spLocks noGrp="1"/>
          </p:cNvSpPr>
          <p:nvPr userDrawn="1">
            <p:ph sz="quarter" idx="14"/>
          </p:nvPr>
        </p:nvSpPr>
        <p:spPr>
          <a:xfrm>
            <a:off x="4840247" y="1527605"/>
            <a:ext cx="6665954"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2939B3C0-C4DD-154D-B807-AF8122C9B9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8846" y="5973801"/>
            <a:ext cx="2949130" cy="1007931"/>
          </a:xfrm>
          <a:prstGeom prst="rect">
            <a:avLst/>
          </a:prstGeom>
        </p:spPr>
      </p:pic>
    </p:spTree>
    <p:extLst>
      <p:ext uri="{BB962C8B-B14F-4D97-AF65-F5344CB8AC3E}">
        <p14:creationId xmlns:p14="http://schemas.microsoft.com/office/powerpoint/2010/main" val="75335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F03A0A-CD12-E24E-8376-782360A53B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38"/>
          <a:stretch/>
        </p:blipFill>
        <p:spPr>
          <a:xfrm>
            <a:off x="3406330" y="0"/>
            <a:ext cx="8782902" cy="6857999"/>
          </a:xfrm>
          <a:prstGeom prst="rect">
            <a:avLst/>
          </a:prstGeom>
        </p:spPr>
      </p:pic>
      <p:sp>
        <p:nvSpPr>
          <p:cNvPr id="20" name="object 4">
            <a:extLst>
              <a:ext uri="{FF2B5EF4-FFF2-40B4-BE49-F238E27FC236}">
                <a16:creationId xmlns:a16="http://schemas.microsoft.com/office/drawing/2014/main" id="{3F90541A-0E84-B140-93DF-ED35681B0CCC}"/>
              </a:ext>
            </a:extLst>
          </p:cNvPr>
          <p:cNvSpPr/>
          <p:nvPr userDrawn="1"/>
        </p:nvSpPr>
        <p:spPr>
          <a:xfrm>
            <a:off x="138175" y="0"/>
            <a:ext cx="6238240" cy="6858000"/>
          </a:xfrm>
          <a:custGeom>
            <a:avLst/>
            <a:gdLst/>
            <a:ahLst/>
            <a:cxnLst/>
            <a:rect l="l" t="t" r="r" b="b"/>
            <a:pathLst>
              <a:path w="6238240" h="6858000">
                <a:moveTo>
                  <a:pt x="4573838" y="0"/>
                </a:moveTo>
                <a:lnTo>
                  <a:pt x="0" y="0"/>
                </a:lnTo>
                <a:lnTo>
                  <a:pt x="0" y="6858000"/>
                </a:lnTo>
                <a:lnTo>
                  <a:pt x="4573838" y="6858000"/>
                </a:lnTo>
                <a:lnTo>
                  <a:pt x="6238058" y="3429005"/>
                </a:lnTo>
                <a:lnTo>
                  <a:pt x="4573838" y="0"/>
                </a:lnTo>
                <a:close/>
              </a:path>
            </a:pathLst>
          </a:custGeom>
          <a:solidFill>
            <a:srgbClr val="FFFFFF"/>
          </a:solidFill>
        </p:spPr>
        <p:txBody>
          <a:bodyPr wrap="square" lIns="0" tIns="0" rIns="0" bIns="0" rtlCol="0"/>
          <a:lstStyle/>
          <a:p>
            <a:endParaRPr dirty="0"/>
          </a:p>
        </p:txBody>
      </p:sp>
      <p:sp>
        <p:nvSpPr>
          <p:cNvPr id="12" name="object 3">
            <a:extLst>
              <a:ext uri="{FF2B5EF4-FFF2-40B4-BE49-F238E27FC236}">
                <a16:creationId xmlns:a16="http://schemas.microsoft.com/office/drawing/2014/main" id="{040024F8-0D37-CD4F-B791-95EE36462CA7}"/>
              </a:ext>
            </a:extLst>
          </p:cNvPr>
          <p:cNvSpPr/>
          <p:nvPr userDrawn="1"/>
        </p:nvSpPr>
        <p:spPr>
          <a:xfrm>
            <a:off x="4003675"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21" name="object 5">
            <a:extLst>
              <a:ext uri="{FF2B5EF4-FFF2-40B4-BE49-F238E27FC236}">
                <a16:creationId xmlns:a16="http://schemas.microsoft.com/office/drawing/2014/main" id="{9631F50E-CF90-AD4B-9F73-AC74F8808670}"/>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1" name="Holder 2">
            <a:extLst>
              <a:ext uri="{FF2B5EF4-FFF2-40B4-BE49-F238E27FC236}">
                <a16:creationId xmlns:a16="http://schemas.microsoft.com/office/drawing/2014/main" id="{DA4ECA2B-50A8-E248-9B86-7FCCF32DC7F6}"/>
              </a:ext>
            </a:extLst>
          </p:cNvPr>
          <p:cNvSpPr>
            <a:spLocks noGrp="1"/>
          </p:cNvSpPr>
          <p:nvPr>
            <p:ph type="title"/>
          </p:nvPr>
        </p:nvSpPr>
        <p:spPr>
          <a:xfrm>
            <a:off x="480152" y="603169"/>
            <a:ext cx="4380618"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16" name="Holder 4">
            <a:extLst>
              <a:ext uri="{FF2B5EF4-FFF2-40B4-BE49-F238E27FC236}">
                <a16:creationId xmlns:a16="http://schemas.microsoft.com/office/drawing/2014/main" id="{641F5FC3-901B-9143-905D-5E0299B4AC4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6F347626-043E-714A-BC40-A410703EFD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2684353588"/>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with Photo 4">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642A3-9771-5845-87EF-EEC7ECD847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3064"/>
          <a:stretch/>
        </p:blipFill>
        <p:spPr>
          <a:xfrm>
            <a:off x="0" y="0"/>
            <a:ext cx="8878645" cy="6858000"/>
          </a:xfrm>
          <a:prstGeom prst="rect">
            <a:avLst/>
          </a:prstGeom>
        </p:spPr>
      </p:pic>
      <p:sp>
        <p:nvSpPr>
          <p:cNvPr id="18" name="bk object 18"/>
          <p:cNvSpPr/>
          <p:nvPr/>
        </p:nvSpPr>
        <p:spPr>
          <a:xfrm>
            <a:off x="3093720" y="0"/>
            <a:ext cx="9133842" cy="6858000"/>
          </a:xfrm>
          <a:custGeom>
            <a:avLst/>
            <a:gdLst>
              <a:gd name="connsiteX0" fmla="*/ 9133842 w 10393682"/>
              <a:gd name="connsiteY0" fmla="*/ 0 h 6858000"/>
              <a:gd name="connsiteX1" fmla="*/ 0 w 10393682"/>
              <a:gd name="connsiteY1" fmla="*/ 0 h 6858000"/>
              <a:gd name="connsiteX2" fmla="*/ 1665935 w 10393682"/>
              <a:gd name="connsiteY2" fmla="*/ 3429000 h 6858000"/>
              <a:gd name="connsiteX3" fmla="*/ 0 w 10393682"/>
              <a:gd name="connsiteY3" fmla="*/ 6858000 h 6858000"/>
              <a:gd name="connsiteX4" fmla="*/ 10393682 w 10393682"/>
              <a:gd name="connsiteY4" fmla="*/ 6858000 h 6858000"/>
              <a:gd name="connsiteX5" fmla="*/ 9133842 w 10393682"/>
              <a:gd name="connsiteY5" fmla="*/ 0 h 6858000"/>
              <a:gd name="connsiteX0" fmla="*/ 9133842 w 9133842"/>
              <a:gd name="connsiteY0" fmla="*/ 0 h 6858000"/>
              <a:gd name="connsiteX1" fmla="*/ 0 w 9133842"/>
              <a:gd name="connsiteY1" fmla="*/ 0 h 6858000"/>
              <a:gd name="connsiteX2" fmla="*/ 1665935 w 9133842"/>
              <a:gd name="connsiteY2" fmla="*/ 3429000 h 6858000"/>
              <a:gd name="connsiteX3" fmla="*/ 0 w 9133842"/>
              <a:gd name="connsiteY3" fmla="*/ 6858000 h 6858000"/>
              <a:gd name="connsiteX4" fmla="*/ 9072882 w 9133842"/>
              <a:gd name="connsiteY4" fmla="*/ 6858000 h 6858000"/>
              <a:gd name="connsiteX5" fmla="*/ 9133842 w 91338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3842" h="6858000">
                <a:moveTo>
                  <a:pt x="9133842" y="0"/>
                </a:moveTo>
                <a:lnTo>
                  <a:pt x="0" y="0"/>
                </a:lnTo>
                <a:lnTo>
                  <a:pt x="1665935" y="3429000"/>
                </a:lnTo>
                <a:lnTo>
                  <a:pt x="0" y="6858000"/>
                </a:lnTo>
                <a:lnTo>
                  <a:pt x="9072882" y="6858000"/>
                </a:lnTo>
                <a:lnTo>
                  <a:pt x="9133842" y="0"/>
                </a:lnTo>
                <a:close/>
              </a:path>
            </a:pathLst>
          </a:custGeom>
          <a:solidFill>
            <a:srgbClr val="FFFFFF"/>
          </a:solidFill>
        </p:spPr>
        <p:txBody>
          <a:bodyPr wrap="square" lIns="0" tIns="0" rIns="0" bIns="0" rtlCol="0"/>
          <a:lstStyle/>
          <a:p>
            <a:endParaRPr dirty="0"/>
          </a:p>
        </p:txBody>
      </p:sp>
      <p:sp>
        <p:nvSpPr>
          <p:cNvPr id="19" name="bk object 19"/>
          <p:cNvSpPr/>
          <p:nvPr/>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dirty="0"/>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dirty="0"/>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dirty="0"/>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dirty="0"/>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5033645" y="603169"/>
            <a:ext cx="6018801"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28" name="Holder 4">
            <a:extLst>
              <a:ext uri="{FF2B5EF4-FFF2-40B4-BE49-F238E27FC236}">
                <a16:creationId xmlns:a16="http://schemas.microsoft.com/office/drawing/2014/main" id="{44111383-6363-FF4E-B1DC-18D0707D31EC}"/>
              </a:ext>
            </a:extLst>
          </p:cNvPr>
          <p:cNvSpPr>
            <a:spLocks noGrp="1"/>
          </p:cNvSpPr>
          <p:nvPr>
            <p:ph type="sldNum" sz="quarter" idx="7"/>
          </p:nvPr>
        </p:nvSpPr>
        <p:spPr>
          <a:xfrm>
            <a:off x="11277600" y="6172200"/>
            <a:ext cx="6096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pic>
        <p:nvPicPr>
          <p:cNvPr id="15" name="Picture 14">
            <a:extLst>
              <a:ext uri="{FF2B5EF4-FFF2-40B4-BE49-F238E27FC236}">
                <a16:creationId xmlns:a16="http://schemas.microsoft.com/office/drawing/2014/main" id="{D9163844-7B78-CC41-9EBB-67EE784C3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88846" y="5973801"/>
            <a:ext cx="2949130" cy="1007931"/>
          </a:xfrm>
          <a:prstGeom prst="rect">
            <a:avLst/>
          </a:prstGeom>
        </p:spPr>
      </p:pic>
      <p:sp>
        <p:nvSpPr>
          <p:cNvPr id="4" name="Table Placeholder 3">
            <a:extLst>
              <a:ext uri="{FF2B5EF4-FFF2-40B4-BE49-F238E27FC236}">
                <a16:creationId xmlns:a16="http://schemas.microsoft.com/office/drawing/2014/main" id="{E5E08AAB-585A-6143-88B4-7CCDDFC5E071}"/>
              </a:ext>
            </a:extLst>
          </p:cNvPr>
          <p:cNvSpPr>
            <a:spLocks noGrp="1"/>
          </p:cNvSpPr>
          <p:nvPr>
            <p:ph type="tbl" sz="quarter" idx="10"/>
          </p:nvPr>
        </p:nvSpPr>
        <p:spPr>
          <a:xfrm>
            <a:off x="5033645" y="1676400"/>
            <a:ext cx="6018530" cy="3908166"/>
          </a:xfrm>
        </p:spPr>
        <p:txBody>
          <a:bodyPr/>
          <a:lstStyle/>
          <a:p>
            <a:r>
              <a:rPr lang="en-US" dirty="0"/>
              <a:t>Click icon to add table</a:t>
            </a:r>
          </a:p>
        </p:txBody>
      </p:sp>
      <p:sp>
        <p:nvSpPr>
          <p:cNvPr id="17" name="bk object 17"/>
          <p:cNvSpPr/>
          <p:nvPr/>
        </p:nvSpPr>
        <p:spPr>
          <a:xfrm>
            <a:off x="3394075"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Tree>
    <p:extLst>
      <p:ext uri="{BB962C8B-B14F-4D97-AF65-F5344CB8AC3E}">
        <p14:creationId xmlns:p14="http://schemas.microsoft.com/office/powerpoint/2010/main" val="2445318787"/>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sclaimer Slide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dirty="0"/>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pic>
        <p:nvPicPr>
          <p:cNvPr id="9" name="Picture 8">
            <a:extLst>
              <a:ext uri="{FF2B5EF4-FFF2-40B4-BE49-F238E27FC236}">
                <a16:creationId xmlns:a16="http://schemas.microsoft.com/office/drawing/2014/main" id="{737B4369-9B3F-BA45-B17A-7A249D40ED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84755"/>
            <a:ext cx="2949130" cy="1007930"/>
          </a:xfrm>
          <a:prstGeom prst="rect">
            <a:avLst/>
          </a:prstGeom>
        </p:spPr>
      </p:pic>
    </p:spTree>
    <p:extLst>
      <p:ext uri="{BB962C8B-B14F-4D97-AF65-F5344CB8AC3E}">
        <p14:creationId xmlns:p14="http://schemas.microsoft.com/office/powerpoint/2010/main" val="179644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and Content 3">
  <p:cSld name="1_Title and Content 3">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479425" y="1527605"/>
            <a:ext cx="10036174" cy="4053092"/>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0"/>
              </a:spcBef>
              <a:spcAft>
                <a:spcPts val="0"/>
              </a:spcAft>
              <a:buSzPts val="2400"/>
              <a:buChar char="≫"/>
              <a:defRPr/>
            </a:lvl1pPr>
            <a:lvl2pPr marL="914400" lvl="1" indent="-368300" algn="l">
              <a:lnSpc>
                <a:spcPct val="100000"/>
              </a:lnSpc>
              <a:spcBef>
                <a:spcPts val="600"/>
              </a:spcBef>
              <a:spcAft>
                <a:spcPts val="0"/>
              </a:spcAft>
              <a:buSzPts val="2200"/>
              <a:buChar char="&gt;"/>
              <a:defRPr/>
            </a:lvl2pPr>
            <a:lvl3pPr marL="1371600" lvl="2" indent="-355600" algn="l">
              <a:lnSpc>
                <a:spcPct val="100000"/>
              </a:lnSpc>
              <a:spcBef>
                <a:spcPts val="6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636345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37609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90000"/>
            </a:srgbClr>
          </a:solidFill>
        </p:spPr>
        <p:txBody>
          <a:bodyPr wrap="square" lIns="0" tIns="0" rIns="0" bIns="0" rtlCol="0"/>
          <a:lstStyle/>
          <a:p>
            <a:endParaRPr dirty="0"/>
          </a:p>
        </p:txBody>
      </p:sp>
      <p:sp>
        <p:nvSpPr>
          <p:cNvPr id="8" name="object 4">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386EA3">
              <a:alpha val="92000"/>
            </a:srgbClr>
          </a:solidFill>
        </p:spPr>
        <p:txBody>
          <a:bodyPr wrap="square" lIns="0" tIns="0" rIns="0" bIns="0" rtlCol="0"/>
          <a:lstStyle/>
          <a:p>
            <a:endParaRPr dirty="0"/>
          </a:p>
        </p:txBody>
      </p:sp>
      <p:sp>
        <p:nvSpPr>
          <p:cNvPr id="3" name="Text Placeholder 2">
            <a:extLst>
              <a:ext uri="{FF2B5EF4-FFF2-40B4-BE49-F238E27FC236}">
                <a16:creationId xmlns:a16="http://schemas.microsoft.com/office/drawing/2014/main" id="{1619CA04-4872-C942-A5B8-22BF41ABAE1A}"/>
              </a:ext>
            </a:extLst>
          </p:cNvPr>
          <p:cNvSpPr>
            <a:spLocks noGrp="1"/>
          </p:cNvSpPr>
          <p:nvPr>
            <p:ph type="body" idx="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a:extLst>
              <a:ext uri="{FF2B5EF4-FFF2-40B4-BE49-F238E27FC236}">
                <a16:creationId xmlns:a16="http://schemas.microsoft.com/office/drawing/2014/main" id="{3BD27B8E-B2E5-3941-B5F5-06F3861FA6AC}"/>
              </a:ext>
            </a:extLst>
          </p:cNvPr>
          <p:cNvSpPr>
            <a:spLocks noGrp="1"/>
          </p:cNvSpPr>
          <p:nvPr>
            <p:ph type="title"/>
          </p:nvPr>
        </p:nvSpPr>
        <p:spPr>
          <a:xfrm>
            <a:off x="480152" y="2730500"/>
            <a:ext cx="4307742" cy="1346200"/>
          </a:xfrm>
        </p:spPr>
        <p:txBody>
          <a:bodyPr anchor="ctr" anchorCtr="0"/>
          <a:lstStyle>
            <a:lvl1pPr>
              <a:defRPr sz="3200">
                <a:solidFill>
                  <a:schemeClr val="bg1"/>
                </a:solidFill>
              </a:defRPr>
            </a:lvl1pPr>
          </a:lstStyle>
          <a:p>
            <a:r>
              <a:rPr lang="en-US"/>
              <a:t>Click to edit Master title style</a:t>
            </a:r>
            <a:endParaRPr lang="en-US" dirty="0"/>
          </a:p>
        </p:txBody>
      </p:sp>
      <p:sp>
        <p:nvSpPr>
          <p:cNvPr id="14" name="Holder 4">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pic>
        <p:nvPicPr>
          <p:cNvPr id="11" name="Picture 10">
            <a:extLst>
              <a:ext uri="{FF2B5EF4-FFF2-40B4-BE49-F238E27FC236}">
                <a16:creationId xmlns:a16="http://schemas.microsoft.com/office/drawing/2014/main" id="{04C485A1-156D-6942-8216-03E0A42A1E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0"/>
          </a:xfrm>
          <a:prstGeom prst="rect">
            <a:avLst/>
          </a:prstGeom>
        </p:spPr>
      </p:pic>
    </p:spTree>
    <p:extLst>
      <p:ext uri="{BB962C8B-B14F-4D97-AF65-F5344CB8AC3E}">
        <p14:creationId xmlns:p14="http://schemas.microsoft.com/office/powerpoint/2010/main" val="1923944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dirty="0"/>
              <a:t>Click to edit Master title style</a:t>
            </a:r>
            <a:endParaRPr dirty="0"/>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pic>
        <p:nvPicPr>
          <p:cNvPr id="9" name="Picture 8">
            <a:extLst>
              <a:ext uri="{FF2B5EF4-FFF2-40B4-BE49-F238E27FC236}">
                <a16:creationId xmlns:a16="http://schemas.microsoft.com/office/drawing/2014/main" id="{4587F29F-B2D3-F449-9B02-E9D74F118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22987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dirty="0"/>
              <a:t>Click to edit Master title style</a:t>
            </a:r>
            <a:endParaRPr dirty="0"/>
          </a:p>
        </p:txBody>
      </p:sp>
      <p:sp>
        <p:nvSpPr>
          <p:cNvPr id="15" name="object 5">
            <a:extLst>
              <a:ext uri="{FF2B5EF4-FFF2-40B4-BE49-F238E27FC236}">
                <a16:creationId xmlns:a16="http://schemas.microsoft.com/office/drawing/2014/main" id="{6A69B48E-6315-0640-A325-979B0F53053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0D4E7216-5B16-854B-B545-27CCAC52B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solidFill>
        </p:spPr>
        <p:txBody>
          <a:bodyPr wrap="square" lIns="0" tIns="0" rIns="0" bIns="0" rtlCol="0"/>
          <a:lstStyle/>
          <a:p>
            <a:endParaRPr dirty="0"/>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dirty="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lvl1pPr marL="401638" indent="-401638">
              <a:defRPr/>
            </a:lvl1pPr>
            <a:lvl2pPr marL="684213" indent="-254000">
              <a:defRPr/>
            </a:lvl2pPr>
            <a:lvl3pPr marL="974725" indent="-285750">
              <a:tabLst/>
              <a:defRPr/>
            </a:lvl3pPr>
            <a:lvl4pPr marL="1196975" indent="-222250">
              <a:defRPr/>
            </a:lvl4pPr>
            <a:lvl5pPr marL="1376363" indent="-173038">
              <a:tabLst>
                <a:tab pos="1196975" algn="l"/>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5780DDC4-26E4-FA43-BAD7-30BE9234FF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dirty="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8835708"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F2C8834E-F01D-8840-9167-694BDE1F9C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310576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dirty="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dirty="0"/>
              <a:t>Click to edit Master title style</a:t>
            </a:r>
            <a:endParaRPr dirty="0"/>
          </a:p>
        </p:txBody>
      </p:sp>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lvl1pPr marL="341313" indent="-341313">
              <a:defRPr/>
            </a:lvl1pPr>
            <a:lvl2pPr marL="631825" indent="-290513">
              <a:defRPr/>
            </a:lvl2pPr>
            <a:lvl3pPr marL="914400" indent="-282575">
              <a:defRPr/>
            </a:lvl3pPr>
            <a:lvl4pPr marL="1144588" indent="-230188">
              <a:defRPr/>
            </a:lvl4pPr>
            <a:lvl5pPr marL="1376363" indent="-231775">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p>
            <a:pPr lvl="0"/>
            <a:r>
              <a:rPr lang="en-US" dirty="0"/>
              <a:t>Edit Master text styles</a:t>
            </a:r>
          </a:p>
        </p:txBody>
      </p:sp>
      <p:pic>
        <p:nvPicPr>
          <p:cNvPr id="12" name="Picture 11">
            <a:extLst>
              <a:ext uri="{FF2B5EF4-FFF2-40B4-BE49-F238E27FC236}">
                <a16:creationId xmlns:a16="http://schemas.microsoft.com/office/drawing/2014/main" id="{CC742765-DCF5-D24F-B876-66633FD8E8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dirty="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21" name="Holder 4">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FD9E4B3C-9E15-A84D-9555-4D55F99846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dirty="0"/>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dirty="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4053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2CA7B3C2-654A-8842-9DBA-2A3ED9F4A4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a:t>Click to edit Master title style</a:t>
            </a:r>
            <a:endParaRPr lang="en-US" dirty="0"/>
          </a:p>
        </p:txBody>
      </p:sp>
      <p:sp>
        <p:nvSpPr>
          <p:cNvPr id="11" name="Holder 4">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78" r:id="rId4"/>
    <p:sldLayoutId id="2147483665" r:id="rId5"/>
    <p:sldLayoutId id="2147483673" r:id="rId6"/>
    <p:sldLayoutId id="2147483680" r:id="rId7"/>
    <p:sldLayoutId id="2147483674" r:id="rId8"/>
    <p:sldLayoutId id="2147483677" r:id="rId9"/>
    <p:sldLayoutId id="2147483668" r:id="rId10"/>
    <p:sldLayoutId id="2147483670" r:id="rId11"/>
    <p:sldLayoutId id="2147483669" r:id="rId12"/>
    <p:sldLayoutId id="2147483681" r:id="rId13"/>
    <p:sldLayoutId id="2147483671" r:id="rId14"/>
    <p:sldLayoutId id="2147483682" r:id="rId15"/>
  </p:sldLayoutIdLst>
  <p:hf hdr="0" ftr="0" dt="0"/>
  <p:txStyles>
    <p:titleStyle>
      <a:lvl1pPr eaLnBrk="1" hangingPunct="1">
        <a:defRPr sz="3200" b="1">
          <a:solidFill>
            <a:srgbClr val="386EA4"/>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Lori.Vandeborne@aemcorp.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Kimberly.Hambrick@westat.com" TargetMode="External"/><Relationship Id="rId4" Type="http://schemas.openxmlformats.org/officeDocument/2006/relationships/hyperlink" Target="mailto:cbrandt@nciea.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rand.org/pubs/research_reports/RRA168-3.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12.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4.xml"/><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a:xfrm>
            <a:off x="7924801" y="2047174"/>
            <a:ext cx="3886199" cy="2142999"/>
          </a:xfrm>
        </p:spPr>
        <p:txBody>
          <a:bodyPr/>
          <a:lstStyle/>
          <a:p>
            <a:pPr>
              <a:lnSpc>
                <a:spcPts val="4400"/>
              </a:lnSpc>
            </a:pPr>
            <a:r>
              <a:rPr lang="en-US" sz="4000" dirty="0"/>
              <a:t>Region 5</a:t>
            </a:r>
            <a:br>
              <a:rPr lang="en-US" sz="4000" dirty="0"/>
            </a:br>
            <a:r>
              <a:rPr lang="en-US" sz="4000" dirty="0"/>
              <a:t>Networked </a:t>
            </a:r>
            <a:br>
              <a:rPr lang="en-US" sz="4000" dirty="0"/>
            </a:br>
            <a:r>
              <a:rPr lang="en-US" sz="4000" dirty="0"/>
              <a:t>Improvement Community</a:t>
            </a:r>
          </a:p>
        </p:txBody>
      </p:sp>
      <p:sp>
        <p:nvSpPr>
          <p:cNvPr id="2" name="Text Placeholder 1">
            <a:extLst>
              <a:ext uri="{FF2B5EF4-FFF2-40B4-BE49-F238E27FC236}">
                <a16:creationId xmlns:a16="http://schemas.microsoft.com/office/drawing/2014/main" id="{811F2EA3-76D3-5D4E-977E-E1078258CB4D}"/>
              </a:ext>
            </a:extLst>
          </p:cNvPr>
          <p:cNvSpPr>
            <a:spLocks noGrp="1"/>
          </p:cNvSpPr>
          <p:nvPr>
            <p:ph type="body" sz="quarter" idx="10"/>
          </p:nvPr>
        </p:nvSpPr>
        <p:spPr>
          <a:xfrm>
            <a:off x="7924801" y="4544614"/>
            <a:ext cx="3886199" cy="712359"/>
          </a:xfrm>
        </p:spPr>
        <p:txBody>
          <a:bodyPr/>
          <a:lstStyle/>
          <a:p>
            <a:r>
              <a:rPr lang="en-US" sz="3600" dirty="0"/>
              <a:t>Overview</a:t>
            </a:r>
            <a:endParaRPr lang="en-US" sz="2800" dirty="0"/>
          </a:p>
        </p:txBody>
      </p:sp>
      <p:sp>
        <p:nvSpPr>
          <p:cNvPr id="8" name="Text Placeholder 7">
            <a:extLst>
              <a:ext uri="{FF2B5EF4-FFF2-40B4-BE49-F238E27FC236}">
                <a16:creationId xmlns:a16="http://schemas.microsoft.com/office/drawing/2014/main" id="{60E31179-2BAB-764D-AFDA-2BD988A6401B}"/>
              </a:ext>
            </a:extLst>
          </p:cNvPr>
          <p:cNvSpPr>
            <a:spLocks noGrp="1"/>
          </p:cNvSpPr>
          <p:nvPr>
            <p:ph type="body" sz="quarter" idx="12"/>
          </p:nvPr>
        </p:nvSpPr>
        <p:spPr>
          <a:xfrm>
            <a:off x="7924801" y="5913760"/>
            <a:ext cx="2057399" cy="410839"/>
          </a:xfrm>
        </p:spPr>
        <p:txBody>
          <a:bodyPr/>
          <a:lstStyle/>
          <a:p>
            <a:r>
              <a:rPr lang="en-US" dirty="0"/>
              <a:t>[Month, Year]</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4294967295"/>
          </p:nvPr>
        </p:nvSpPr>
        <p:spPr>
          <a:xfrm>
            <a:off x="11285538" y="6172200"/>
            <a:ext cx="906462" cy="2762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60491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2BB2-7B75-4C21-9B23-5C853834C991}"/>
              </a:ext>
            </a:extLst>
          </p:cNvPr>
          <p:cNvSpPr>
            <a:spLocks noGrp="1"/>
          </p:cNvSpPr>
          <p:nvPr>
            <p:ph type="title"/>
          </p:nvPr>
        </p:nvSpPr>
        <p:spPr/>
        <p:txBody>
          <a:bodyPr/>
          <a:lstStyle/>
          <a:p>
            <a:r>
              <a:rPr lang="en-US"/>
              <a:t>Project Resources</a:t>
            </a:r>
            <a:endParaRPr lang="en-US" dirty="0"/>
          </a:p>
        </p:txBody>
      </p:sp>
      <p:sp>
        <p:nvSpPr>
          <p:cNvPr id="3" name="Content Placeholder 2">
            <a:extLst>
              <a:ext uri="{FF2B5EF4-FFF2-40B4-BE49-F238E27FC236}">
                <a16:creationId xmlns:a16="http://schemas.microsoft.com/office/drawing/2014/main" id="{D00214D1-AE7A-44F0-A2E0-DE5723B303E0}"/>
              </a:ext>
            </a:extLst>
          </p:cNvPr>
          <p:cNvSpPr>
            <a:spLocks noGrp="1"/>
          </p:cNvSpPr>
          <p:nvPr>
            <p:ph sz="quarter" idx="14"/>
          </p:nvPr>
        </p:nvSpPr>
        <p:spPr/>
        <p:txBody>
          <a:bodyPr/>
          <a:lstStyle/>
          <a:p>
            <a:pPr marL="320040" indent="-320040"/>
            <a:r>
              <a:rPr lang="en-US" dirty="0"/>
              <a:t>Project Overview</a:t>
            </a:r>
          </a:p>
          <a:p>
            <a:pPr marL="320040" indent="-320040"/>
            <a:r>
              <a:rPr lang="en-US" dirty="0"/>
              <a:t>Project Timeline</a:t>
            </a:r>
          </a:p>
          <a:p>
            <a:pPr marL="320040" indent="-320040"/>
            <a:r>
              <a:rPr lang="en-US" dirty="0"/>
              <a:t>Learning Modules (under construction)</a:t>
            </a:r>
          </a:p>
          <a:p>
            <a:pPr marL="320040" indent="-320040"/>
            <a:r>
              <a:rPr lang="en-US" dirty="0"/>
              <a:t>Region 5 NIC Members</a:t>
            </a:r>
          </a:p>
        </p:txBody>
      </p:sp>
      <p:sp>
        <p:nvSpPr>
          <p:cNvPr id="4" name="Slide Number Placeholder 3">
            <a:extLst>
              <a:ext uri="{FF2B5EF4-FFF2-40B4-BE49-F238E27FC236}">
                <a16:creationId xmlns:a16="http://schemas.microsoft.com/office/drawing/2014/main" id="{3D5D8FC3-B2A4-4A41-96BA-8DE6BCC3BB5E}"/>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51396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94B7-49C6-B243-9950-F592532A1AE7}"/>
              </a:ext>
            </a:extLst>
          </p:cNvPr>
          <p:cNvSpPr>
            <a:spLocks noGrp="1"/>
          </p:cNvSpPr>
          <p:nvPr>
            <p:ph type="title"/>
          </p:nvPr>
        </p:nvSpPr>
        <p:spPr/>
        <p:txBody>
          <a:bodyPr/>
          <a:lstStyle/>
          <a:p>
            <a:r>
              <a:rPr lang="en-US" dirty="0"/>
              <a:t>For More Information</a:t>
            </a:r>
          </a:p>
        </p:txBody>
      </p:sp>
      <p:sp>
        <p:nvSpPr>
          <p:cNvPr id="18" name="Content Placeholder 3">
            <a:extLst>
              <a:ext uri="{FF2B5EF4-FFF2-40B4-BE49-F238E27FC236}">
                <a16:creationId xmlns:a16="http://schemas.microsoft.com/office/drawing/2014/main" id="{0E1361A9-C7FA-49D6-870A-7DC70BB6953C}"/>
              </a:ext>
            </a:extLst>
          </p:cNvPr>
          <p:cNvSpPr>
            <a:spLocks noGrp="1"/>
          </p:cNvSpPr>
          <p:nvPr>
            <p:ph sz="quarter" idx="14"/>
          </p:nvPr>
        </p:nvSpPr>
        <p:spPr/>
        <p:txBody>
          <a:bodyPr/>
          <a:lstStyle/>
          <a:p>
            <a:pPr marL="320040" indent="-320040"/>
            <a:r>
              <a:rPr lang="en-US" b="1" dirty="0"/>
              <a:t>Contact</a:t>
            </a:r>
          </a:p>
          <a:p>
            <a:pPr marL="640080" lvl="1"/>
            <a:r>
              <a:rPr lang="en-US" dirty="0"/>
              <a:t>Lori </a:t>
            </a:r>
            <a:r>
              <a:rPr lang="en-US" dirty="0" err="1"/>
              <a:t>Vandeborne</a:t>
            </a:r>
            <a:r>
              <a:rPr lang="en-US" dirty="0"/>
              <a:t>, Technical Assistance Specialist; </a:t>
            </a:r>
            <a:r>
              <a:rPr lang="en-US" dirty="0" err="1">
                <a:hlinkClick r:id="rId3"/>
              </a:rPr>
              <a:t>Lori.Vandeborne@aemcorp.com</a:t>
            </a:r>
            <a:r>
              <a:rPr lang="en-US" dirty="0"/>
              <a:t>; (740) 251-3957</a:t>
            </a:r>
          </a:p>
          <a:p>
            <a:pPr marL="640080" lvl="1"/>
            <a:r>
              <a:rPr lang="en-US" dirty="0"/>
              <a:t>Chris Brandt, Associate, Center for Assessment; </a:t>
            </a:r>
            <a:r>
              <a:rPr lang="en-US" dirty="0" err="1">
                <a:hlinkClick r:id="rId4"/>
              </a:rPr>
              <a:t>cbrandt@nciea.org</a:t>
            </a:r>
            <a:r>
              <a:rPr lang="en-US" dirty="0"/>
              <a:t>; </a:t>
            </a:r>
            <a:br>
              <a:rPr lang="en-US" dirty="0"/>
            </a:br>
            <a:r>
              <a:rPr lang="en-US" dirty="0"/>
              <a:t>(630) 864-7592</a:t>
            </a:r>
          </a:p>
          <a:p>
            <a:pPr marL="640080" lvl="1"/>
            <a:r>
              <a:rPr lang="en-US" dirty="0"/>
              <a:t>Kimberly Hambrick, Region 5 Comprehensive Center Director; </a:t>
            </a:r>
            <a:r>
              <a:rPr lang="en-US" dirty="0" err="1">
                <a:hlinkClick r:id="rId5"/>
              </a:rPr>
              <a:t>Kimberly.Hambrick@westat.com</a:t>
            </a:r>
            <a:r>
              <a:rPr lang="en-US" dirty="0"/>
              <a:t>; (304) 206-6819</a:t>
            </a:r>
          </a:p>
        </p:txBody>
      </p:sp>
      <p:sp>
        <p:nvSpPr>
          <p:cNvPr id="3" name="Slide Number Placeholder 2">
            <a:extLst>
              <a:ext uri="{FF2B5EF4-FFF2-40B4-BE49-F238E27FC236}">
                <a16:creationId xmlns:a16="http://schemas.microsoft.com/office/drawing/2014/main" id="{7F9AE001-99A0-8E4A-9E4D-8924695154A9}"/>
              </a:ext>
            </a:extLst>
          </p:cNvPr>
          <p:cNvSpPr>
            <a:spLocks noGrp="1"/>
          </p:cNvSpPr>
          <p:nvPr>
            <p:ph type="sldNum" sz="quarter" idx="7"/>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82282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EBB75-3F56-2D43-91D1-F3B1B77EE020}"/>
              </a:ext>
            </a:extLst>
          </p:cNvPr>
          <p:cNvSpPr>
            <a:spLocks noGrp="1"/>
          </p:cNvSpPr>
          <p:nvPr>
            <p:ph type="body" sz="quarter" idx="10"/>
          </p:nvPr>
        </p:nvSpPr>
        <p:spPr>
          <a:xfrm>
            <a:off x="914400" y="1981200"/>
            <a:ext cx="7924800" cy="2438400"/>
          </a:xfrm>
        </p:spPr>
        <p:txBody>
          <a:bodyPr lIns="0" tIns="0" rIns="0" bIns="0">
            <a:normAutofit fontScale="92500"/>
          </a:bodyPr>
          <a:lstStyle/>
          <a:p>
            <a:r>
              <a:rPr lang="en-US" dirty="0"/>
              <a:t>This presentation is in the public domain. While permission to reprint is not necessary, publication should be cited. The presentation is prepared by the Region 5 Comprehensive Center under Award #S283B190030 for the Office of Program and Grantee Support Services (PGSS) within the Office of Elementary and Secondary Education (OESE) of the U.S. Department of Education and is administered by Westat. The content of the presentation does not necessarily reflect the views or policies of the PGSS or OESE or the U.S. Department of Education, nor does mention of trade names, commercial products, or organizations imply endorsement by the U.S. Government. </a:t>
            </a:r>
            <a:r>
              <a:rPr lang="en-US"/>
              <a:t>© 2021 </a:t>
            </a:r>
            <a:r>
              <a:rPr lang="en-US" dirty="0"/>
              <a:t>Westat.</a:t>
            </a:r>
          </a:p>
          <a:p>
            <a:endParaRPr lang="en-US" dirty="0"/>
          </a:p>
        </p:txBody>
      </p:sp>
      <p:sp>
        <p:nvSpPr>
          <p:cNvPr id="3" name="Slide Number Placeholder 2">
            <a:extLst>
              <a:ext uri="{FF2B5EF4-FFF2-40B4-BE49-F238E27FC236}">
                <a16:creationId xmlns:a16="http://schemas.microsoft.com/office/drawing/2014/main" id="{913723DF-41CD-054C-A83B-36CBCA3E31D0}"/>
              </a:ext>
            </a:extLst>
          </p:cNvPr>
          <p:cNvSpPr>
            <a:spLocks noGrp="1"/>
          </p:cNvSpPr>
          <p:nvPr>
            <p:ph type="sldNum" sz="quarter" idx="7"/>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45407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94B7-49C6-B243-9950-F592532A1AE7}"/>
              </a:ext>
            </a:extLst>
          </p:cNvPr>
          <p:cNvSpPr>
            <a:spLocks noGrp="1"/>
          </p:cNvSpPr>
          <p:nvPr>
            <p:ph type="title"/>
          </p:nvPr>
        </p:nvSpPr>
        <p:spPr/>
        <p:txBody>
          <a:bodyPr/>
          <a:lstStyle/>
          <a:p>
            <a:r>
              <a:rPr lang="en-US" dirty="0"/>
              <a:t>Framing the Problem</a:t>
            </a:r>
          </a:p>
        </p:txBody>
      </p:sp>
      <p:sp>
        <p:nvSpPr>
          <p:cNvPr id="3" name="Slide Number Placeholder 2">
            <a:extLst>
              <a:ext uri="{FF2B5EF4-FFF2-40B4-BE49-F238E27FC236}">
                <a16:creationId xmlns:a16="http://schemas.microsoft.com/office/drawing/2014/main" id="{7F9AE001-99A0-8E4A-9E4D-8924695154A9}"/>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4" name="TextBox 3">
            <a:extLst>
              <a:ext uri="{FF2B5EF4-FFF2-40B4-BE49-F238E27FC236}">
                <a16:creationId xmlns:a16="http://schemas.microsoft.com/office/drawing/2014/main" id="{D44006CF-183F-4D55-B06D-40CC25F85732}"/>
              </a:ext>
            </a:extLst>
          </p:cNvPr>
          <p:cNvSpPr txBox="1"/>
          <p:nvPr/>
        </p:nvSpPr>
        <p:spPr>
          <a:xfrm>
            <a:off x="818295" y="1714070"/>
            <a:ext cx="1219200" cy="400110"/>
          </a:xfrm>
          <a:prstGeom prst="rect">
            <a:avLst/>
          </a:prstGeom>
          <a:noFill/>
        </p:spPr>
        <p:txBody>
          <a:bodyPr wrap="square" rtlCol="0">
            <a:spAutoFit/>
          </a:bodyPr>
          <a:lstStyle/>
          <a:p>
            <a:r>
              <a:rPr lang="en-US" sz="2000" b="1" dirty="0">
                <a:solidFill>
                  <a:srgbClr val="FF0000"/>
                </a:solidFill>
              </a:rPr>
              <a:t>COVID-19</a:t>
            </a:r>
          </a:p>
        </p:txBody>
      </p:sp>
      <p:pic>
        <p:nvPicPr>
          <p:cNvPr id="1028" name="Picture 4" descr="Free Pictures Of School House, Download Free Clip Art, Free Clip Art on  Clipart Library">
            <a:extLst>
              <a:ext uri="{FF2B5EF4-FFF2-40B4-BE49-F238E27FC236}">
                <a16:creationId xmlns:a16="http://schemas.microsoft.com/office/drawing/2014/main" id="{7B820423-7799-4ADB-ADDE-CBA365AFF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 y="2968194"/>
            <a:ext cx="2057396" cy="207568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FEEA646-7887-4D29-902D-275DE55F7ABB}"/>
              </a:ext>
            </a:extLst>
          </p:cNvPr>
          <p:cNvSpPr txBox="1"/>
          <p:nvPr/>
        </p:nvSpPr>
        <p:spPr>
          <a:xfrm>
            <a:off x="4123379" y="2457965"/>
            <a:ext cx="2890044"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Technology Access </a:t>
            </a:r>
            <a:br>
              <a:rPr lang="en-US" sz="1600" dirty="0"/>
            </a:br>
            <a:r>
              <a:rPr lang="en-US" sz="1600" dirty="0"/>
              <a:t>(e.g., laptops, tablets)</a:t>
            </a:r>
          </a:p>
        </p:txBody>
      </p:sp>
      <p:sp>
        <p:nvSpPr>
          <p:cNvPr id="35" name="TextBox 34">
            <a:extLst>
              <a:ext uri="{FF2B5EF4-FFF2-40B4-BE49-F238E27FC236}">
                <a16:creationId xmlns:a16="http://schemas.microsoft.com/office/drawing/2014/main" id="{D615CD54-6EEA-4F73-BFD2-CEE7ED209557}"/>
              </a:ext>
            </a:extLst>
          </p:cNvPr>
          <p:cNvSpPr txBox="1"/>
          <p:nvPr/>
        </p:nvSpPr>
        <p:spPr>
          <a:xfrm>
            <a:off x="4123379" y="3125011"/>
            <a:ext cx="2890044"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Teacher Training to Deliver Online Instruction</a:t>
            </a:r>
          </a:p>
        </p:txBody>
      </p:sp>
      <p:sp>
        <p:nvSpPr>
          <p:cNvPr id="37" name="TextBox 36">
            <a:extLst>
              <a:ext uri="{FF2B5EF4-FFF2-40B4-BE49-F238E27FC236}">
                <a16:creationId xmlns:a16="http://schemas.microsoft.com/office/drawing/2014/main" id="{5C299834-1195-4B37-8519-DB3935858F3E}"/>
              </a:ext>
            </a:extLst>
          </p:cNvPr>
          <p:cNvSpPr txBox="1"/>
          <p:nvPr/>
        </p:nvSpPr>
        <p:spPr>
          <a:xfrm>
            <a:off x="4123379" y="3792057"/>
            <a:ext cx="2892822"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Learning Management Systems</a:t>
            </a:r>
          </a:p>
        </p:txBody>
      </p:sp>
      <p:sp>
        <p:nvSpPr>
          <p:cNvPr id="39" name="TextBox 38">
            <a:extLst>
              <a:ext uri="{FF2B5EF4-FFF2-40B4-BE49-F238E27FC236}">
                <a16:creationId xmlns:a16="http://schemas.microsoft.com/office/drawing/2014/main" id="{9E590FEE-D3A4-4D61-AA5B-098C786CC721}"/>
              </a:ext>
            </a:extLst>
          </p:cNvPr>
          <p:cNvSpPr txBox="1"/>
          <p:nvPr/>
        </p:nvSpPr>
        <p:spPr>
          <a:xfrm>
            <a:off x="4123379" y="4459103"/>
            <a:ext cx="2892822"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Online and Blended Course Offerings</a:t>
            </a:r>
          </a:p>
        </p:txBody>
      </p:sp>
      <p:sp>
        <p:nvSpPr>
          <p:cNvPr id="41" name="TextBox 40">
            <a:extLst>
              <a:ext uri="{FF2B5EF4-FFF2-40B4-BE49-F238E27FC236}">
                <a16:creationId xmlns:a16="http://schemas.microsoft.com/office/drawing/2014/main" id="{32ADD41F-6B3C-4FF4-A8C6-C782FCF1F79A}"/>
              </a:ext>
            </a:extLst>
          </p:cNvPr>
          <p:cNvSpPr txBox="1"/>
          <p:nvPr/>
        </p:nvSpPr>
        <p:spPr>
          <a:xfrm>
            <a:off x="4123379" y="5126149"/>
            <a:ext cx="2892822" cy="58477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Plans to Deliver Instruction During Prolonged Closures </a:t>
            </a:r>
          </a:p>
        </p:txBody>
      </p:sp>
      <p:sp>
        <p:nvSpPr>
          <p:cNvPr id="47" name="TextBox 46">
            <a:extLst>
              <a:ext uri="{FF2B5EF4-FFF2-40B4-BE49-F238E27FC236}">
                <a16:creationId xmlns:a16="http://schemas.microsoft.com/office/drawing/2014/main" id="{2B95C768-21FD-4A31-8DEE-E86BF0AC626C}"/>
              </a:ext>
            </a:extLst>
          </p:cNvPr>
          <p:cNvSpPr txBox="1"/>
          <p:nvPr/>
        </p:nvSpPr>
        <p:spPr>
          <a:xfrm>
            <a:off x="3701501" y="1676400"/>
            <a:ext cx="3733799" cy="707886"/>
          </a:xfrm>
          <a:prstGeom prst="rect">
            <a:avLst/>
          </a:prstGeom>
          <a:noFill/>
          <a:ln>
            <a:solidFill>
              <a:srgbClr val="386EA4"/>
            </a:solidFill>
          </a:ln>
        </p:spPr>
        <p:txBody>
          <a:bodyPr wrap="square" rtlCol="0">
            <a:spAutoFit/>
          </a:bodyPr>
          <a:lstStyle/>
          <a:p>
            <a:pPr algn="ctr"/>
            <a:r>
              <a:rPr lang="en-US" sz="2000" b="1" dirty="0"/>
              <a:t>Wide Variability in Schools’ Capacities to Support Learning*</a:t>
            </a:r>
          </a:p>
        </p:txBody>
      </p:sp>
      <p:sp>
        <p:nvSpPr>
          <p:cNvPr id="53" name="TextBox 52">
            <a:extLst>
              <a:ext uri="{FF2B5EF4-FFF2-40B4-BE49-F238E27FC236}">
                <a16:creationId xmlns:a16="http://schemas.microsoft.com/office/drawing/2014/main" id="{6ED3B8CD-D626-4C51-A3A5-DF4512227957}"/>
              </a:ext>
            </a:extLst>
          </p:cNvPr>
          <p:cNvSpPr txBox="1"/>
          <p:nvPr/>
        </p:nvSpPr>
        <p:spPr>
          <a:xfrm>
            <a:off x="8829241" y="1676400"/>
            <a:ext cx="2216030" cy="707886"/>
          </a:xfrm>
          <a:prstGeom prst="rect">
            <a:avLst/>
          </a:prstGeom>
          <a:noFill/>
          <a:ln>
            <a:solidFill>
              <a:srgbClr val="386EA4"/>
            </a:solidFill>
          </a:ln>
        </p:spPr>
        <p:txBody>
          <a:bodyPr wrap="square" rtlCol="0">
            <a:spAutoFit/>
          </a:bodyPr>
          <a:lstStyle/>
          <a:p>
            <a:pPr algn="ctr"/>
            <a:r>
              <a:rPr lang="en-US" sz="2000" b="1" dirty="0"/>
              <a:t>School and Student Inequities</a:t>
            </a:r>
          </a:p>
        </p:txBody>
      </p:sp>
      <p:sp>
        <p:nvSpPr>
          <p:cNvPr id="54" name="TextBox 53">
            <a:extLst>
              <a:ext uri="{FF2B5EF4-FFF2-40B4-BE49-F238E27FC236}">
                <a16:creationId xmlns:a16="http://schemas.microsoft.com/office/drawing/2014/main" id="{1FDCACCB-C486-4C38-B891-7128C335E918}"/>
              </a:ext>
            </a:extLst>
          </p:cNvPr>
          <p:cNvSpPr txBox="1"/>
          <p:nvPr/>
        </p:nvSpPr>
        <p:spPr>
          <a:xfrm>
            <a:off x="8692768" y="3163403"/>
            <a:ext cx="2970570"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Social and Emotional Learning</a:t>
            </a:r>
          </a:p>
        </p:txBody>
      </p:sp>
      <p:sp>
        <p:nvSpPr>
          <p:cNvPr id="56" name="TextBox 55">
            <a:extLst>
              <a:ext uri="{FF2B5EF4-FFF2-40B4-BE49-F238E27FC236}">
                <a16:creationId xmlns:a16="http://schemas.microsoft.com/office/drawing/2014/main" id="{A5C8F87A-F268-4740-A4CE-A272D957973E}"/>
              </a:ext>
            </a:extLst>
          </p:cNvPr>
          <p:cNvSpPr txBox="1"/>
          <p:nvPr/>
        </p:nvSpPr>
        <p:spPr>
          <a:xfrm>
            <a:off x="8685678" y="3912719"/>
            <a:ext cx="2890044"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Academic Learning</a:t>
            </a:r>
          </a:p>
        </p:txBody>
      </p:sp>
      <p:sp>
        <p:nvSpPr>
          <p:cNvPr id="58" name="TextBox 57">
            <a:extLst>
              <a:ext uri="{FF2B5EF4-FFF2-40B4-BE49-F238E27FC236}">
                <a16:creationId xmlns:a16="http://schemas.microsoft.com/office/drawing/2014/main" id="{8267379D-730E-410D-B6FA-4DAAD6136BD9}"/>
              </a:ext>
            </a:extLst>
          </p:cNvPr>
          <p:cNvSpPr txBox="1"/>
          <p:nvPr/>
        </p:nvSpPr>
        <p:spPr>
          <a:xfrm>
            <a:off x="8692768" y="4705324"/>
            <a:ext cx="2970570" cy="338554"/>
          </a:xfrm>
          <a:prstGeom prst="rect">
            <a:avLst/>
          </a:prstGeom>
          <a:noFill/>
          <a:ln>
            <a:noFill/>
          </a:ln>
        </p:spPr>
        <p:txBody>
          <a:bodyPr wrap="square" rtlCol="0">
            <a:spAutoFit/>
          </a:bodyPr>
          <a:lstStyle/>
          <a:p>
            <a:pPr marL="285750" indent="-285750">
              <a:buFont typeface="Arial" panose="020B0604020202020204" pitchFamily="34" charset="0"/>
              <a:buChar char="•"/>
            </a:pPr>
            <a:r>
              <a:rPr lang="en-US" sz="1600" dirty="0"/>
              <a:t>Teacher-Student Relationships</a:t>
            </a:r>
          </a:p>
        </p:txBody>
      </p:sp>
      <p:sp>
        <p:nvSpPr>
          <p:cNvPr id="1024" name="Arrow: Right 1023">
            <a:extLst>
              <a:ext uri="{FF2B5EF4-FFF2-40B4-BE49-F238E27FC236}">
                <a16:creationId xmlns:a16="http://schemas.microsoft.com/office/drawing/2014/main" id="{B8EADAFA-798A-4EB2-979D-5CE7BCD1720F}"/>
              </a:ext>
            </a:extLst>
          </p:cNvPr>
          <p:cNvSpPr/>
          <p:nvPr/>
        </p:nvSpPr>
        <p:spPr>
          <a:xfrm rot="5400000">
            <a:off x="1012243" y="2441087"/>
            <a:ext cx="584774" cy="2465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25" name="Arrow: Right 1024">
            <a:extLst>
              <a:ext uri="{FF2B5EF4-FFF2-40B4-BE49-F238E27FC236}">
                <a16:creationId xmlns:a16="http://schemas.microsoft.com/office/drawing/2014/main" id="{2AF150EC-DC85-4F7D-ADDC-A9C69706FACE}"/>
              </a:ext>
            </a:extLst>
          </p:cNvPr>
          <p:cNvSpPr/>
          <p:nvPr/>
        </p:nvSpPr>
        <p:spPr>
          <a:xfrm>
            <a:off x="7543800" y="3847671"/>
            <a:ext cx="984369" cy="2607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27" name="Arrow: Right 1026">
            <a:extLst>
              <a:ext uri="{FF2B5EF4-FFF2-40B4-BE49-F238E27FC236}">
                <a16:creationId xmlns:a16="http://schemas.microsoft.com/office/drawing/2014/main" id="{F08BE38E-C663-4D69-A2FD-1705027726E5}"/>
              </a:ext>
            </a:extLst>
          </p:cNvPr>
          <p:cNvSpPr/>
          <p:nvPr/>
        </p:nvSpPr>
        <p:spPr>
          <a:xfrm>
            <a:off x="2568071" y="3847670"/>
            <a:ext cx="984369" cy="2607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29" name="TextBox 1028">
            <a:extLst>
              <a:ext uri="{FF2B5EF4-FFF2-40B4-BE49-F238E27FC236}">
                <a16:creationId xmlns:a16="http://schemas.microsoft.com/office/drawing/2014/main" id="{BF3D857A-CB1B-4A16-95DE-B53D5F6032EE}"/>
              </a:ext>
            </a:extLst>
          </p:cNvPr>
          <p:cNvSpPr txBox="1"/>
          <p:nvPr/>
        </p:nvSpPr>
        <p:spPr>
          <a:xfrm>
            <a:off x="3280330" y="6110644"/>
            <a:ext cx="8153400" cy="553998"/>
          </a:xfrm>
          <a:prstGeom prst="rect">
            <a:avLst/>
          </a:prstGeom>
          <a:noFill/>
          <a:ln>
            <a:noFill/>
          </a:ln>
        </p:spPr>
        <p:txBody>
          <a:bodyPr wrap="square" rtlCol="0">
            <a:spAutoFit/>
          </a:bodyPr>
          <a:lstStyle/>
          <a:p>
            <a:r>
              <a:rPr lang="en-US" sz="1000" dirty="0">
                <a:solidFill>
                  <a:srgbClr val="222222"/>
                </a:solidFill>
                <a:latin typeface="adelle"/>
              </a:rPr>
              <a:t>*Diliberti, M., Schwartz, H.L., Hamilton, L.S., and Kaufman, J.H. (2020). Prepared for a pandemic? How schools’ preparedness related to their remote instruction during COVID-19. Santa Monica, CA: RAND Corporation. Available at: </a:t>
            </a:r>
            <a:r>
              <a:rPr lang="en-US" sz="1000" dirty="0">
                <a:solidFill>
                  <a:srgbClr val="222222"/>
                </a:solidFill>
                <a:latin typeface="adelle"/>
                <a:hlinkClick r:id="rId4"/>
              </a:rPr>
              <a:t>https://www.rand.org/pubs/research_reports/RRA168-3.html</a:t>
            </a:r>
            <a:r>
              <a:rPr lang="en-US" sz="1000" dirty="0">
                <a:solidFill>
                  <a:srgbClr val="222222"/>
                </a:solidFill>
                <a:latin typeface="adelle"/>
              </a:rPr>
              <a:t>.  </a:t>
            </a:r>
            <a:endParaRPr lang="en-US" sz="1000" dirty="0"/>
          </a:p>
        </p:txBody>
      </p:sp>
    </p:spTree>
    <p:extLst>
      <p:ext uri="{BB962C8B-B14F-4D97-AF65-F5344CB8AC3E}">
        <p14:creationId xmlns:p14="http://schemas.microsoft.com/office/powerpoint/2010/main" val="289600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94B7-49C6-B243-9950-F592532A1AE7}"/>
              </a:ext>
            </a:extLst>
          </p:cNvPr>
          <p:cNvSpPr>
            <a:spLocks noGrp="1"/>
          </p:cNvSpPr>
          <p:nvPr>
            <p:ph type="title"/>
          </p:nvPr>
        </p:nvSpPr>
        <p:spPr/>
        <p:txBody>
          <a:bodyPr/>
          <a:lstStyle/>
          <a:p>
            <a:r>
              <a:rPr lang="en-US"/>
              <a:t>Project Purpose</a:t>
            </a:r>
            <a:endParaRPr lang="en-US" dirty="0"/>
          </a:p>
        </p:txBody>
      </p:sp>
      <p:sp>
        <p:nvSpPr>
          <p:cNvPr id="3" name="Slide Number Placeholder 2">
            <a:extLst>
              <a:ext uri="{FF2B5EF4-FFF2-40B4-BE49-F238E27FC236}">
                <a16:creationId xmlns:a16="http://schemas.microsoft.com/office/drawing/2014/main" id="{7F9AE001-99A0-8E4A-9E4D-8924695154A9}"/>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5" name="Content Placeholder 4">
            <a:extLst>
              <a:ext uri="{FF2B5EF4-FFF2-40B4-BE49-F238E27FC236}">
                <a16:creationId xmlns:a16="http://schemas.microsoft.com/office/drawing/2014/main" id="{96FF2152-7343-0D44-B6CD-F8AFA9332827}"/>
              </a:ext>
            </a:extLst>
          </p:cNvPr>
          <p:cNvSpPr>
            <a:spLocks noGrp="1"/>
          </p:cNvSpPr>
          <p:nvPr>
            <p:ph sz="quarter" idx="14"/>
          </p:nvPr>
        </p:nvSpPr>
        <p:spPr/>
        <p:txBody>
          <a:bodyPr/>
          <a:lstStyle/>
          <a:p>
            <a:pPr marL="320040" indent="-320040"/>
            <a:r>
              <a:rPr lang="en-US" dirty="0"/>
              <a:t>Implement improvement science in a networked improvement community. </a:t>
            </a:r>
          </a:p>
          <a:p>
            <a:pPr marL="320040" indent="-320040"/>
            <a:r>
              <a:rPr lang="en-US" dirty="0"/>
              <a:t>Identify, test, and scale technology-based strategies to promote meaningful student learning experience during and post-COVID.</a:t>
            </a:r>
          </a:p>
        </p:txBody>
      </p:sp>
      <p:grpSp>
        <p:nvGrpSpPr>
          <p:cNvPr id="6" name="Google Shape;387;p12">
            <a:extLst>
              <a:ext uri="{FF2B5EF4-FFF2-40B4-BE49-F238E27FC236}">
                <a16:creationId xmlns:a16="http://schemas.microsoft.com/office/drawing/2014/main" id="{85835043-479B-4B51-AA01-E47D969BCAC4}"/>
              </a:ext>
            </a:extLst>
          </p:cNvPr>
          <p:cNvGrpSpPr/>
          <p:nvPr/>
        </p:nvGrpSpPr>
        <p:grpSpPr>
          <a:xfrm>
            <a:off x="4892944" y="577529"/>
            <a:ext cx="6689456" cy="5744413"/>
            <a:chOff x="1442169" y="194643"/>
            <a:chExt cx="5221085" cy="4910881"/>
          </a:xfrm>
          <a:effectLst>
            <a:outerShdw blurRad="63500" sx="102000" sy="102000" algn="ctr" rotWithShape="0">
              <a:prstClr val="black">
                <a:alpha val="40000"/>
              </a:prstClr>
            </a:outerShdw>
          </a:effectLst>
        </p:grpSpPr>
        <p:sp>
          <p:nvSpPr>
            <p:cNvPr id="7" name="Google Shape;388;p12">
              <a:extLst>
                <a:ext uri="{FF2B5EF4-FFF2-40B4-BE49-F238E27FC236}">
                  <a16:creationId xmlns:a16="http://schemas.microsoft.com/office/drawing/2014/main" id="{B3035D39-7F8E-47F4-B433-0FD2AE069A1D}"/>
                </a:ext>
              </a:extLst>
            </p:cNvPr>
            <p:cNvSpPr/>
            <p:nvPr/>
          </p:nvSpPr>
          <p:spPr>
            <a:xfrm>
              <a:off x="2569280" y="1096457"/>
              <a:ext cx="3005666" cy="3005666"/>
            </a:xfrm>
            <a:prstGeom prst="ellipse">
              <a:avLst/>
            </a:prstGeom>
            <a:gradFill>
              <a:gsLst>
                <a:gs pos="0">
                  <a:srgbClr val="ACE0A6">
                    <a:alpha val="49803"/>
                  </a:srgbClr>
                </a:gs>
                <a:gs pos="35000">
                  <a:srgbClr val="C5E9C1">
                    <a:alpha val="49803"/>
                  </a:srgbClr>
                </a:gs>
                <a:gs pos="100000">
                  <a:srgbClr val="E8F6E8">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89;p12">
              <a:extLst>
                <a:ext uri="{FF2B5EF4-FFF2-40B4-BE49-F238E27FC236}">
                  <a16:creationId xmlns:a16="http://schemas.microsoft.com/office/drawing/2014/main" id="{17931BDC-8986-4A8B-AAFE-5E977E03A367}"/>
                </a:ext>
              </a:extLst>
            </p:cNvPr>
            <p:cNvSpPr txBox="1"/>
            <p:nvPr/>
          </p:nvSpPr>
          <p:spPr>
            <a:xfrm>
              <a:off x="2928281" y="1732896"/>
              <a:ext cx="2364069" cy="184539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000" b="1" i="0" u="none" strike="noStrike" cap="none" dirty="0">
                  <a:solidFill>
                    <a:schemeClr val="dk1"/>
                  </a:solidFill>
                  <a:latin typeface="Arial"/>
                  <a:ea typeface="Arial"/>
                  <a:cs typeface="Arial"/>
                  <a:sym typeface="Arial"/>
                </a:rPr>
                <a:t>Regional Question </a:t>
              </a:r>
            </a:p>
            <a:p>
              <a:pPr marL="0" marR="0" lvl="0" indent="0" algn="ctr" rtl="0">
                <a:lnSpc>
                  <a:spcPct val="90000"/>
                </a:lnSpc>
                <a:spcBef>
                  <a:spcPts val="0"/>
                </a:spcBef>
                <a:spcAft>
                  <a:spcPts val="0"/>
                </a:spcAft>
                <a:buClr>
                  <a:srgbClr val="000000"/>
                </a:buClr>
                <a:buSzPts val="2400"/>
                <a:buFont typeface="Arial"/>
                <a:buNone/>
              </a:pPr>
              <a:r>
                <a:rPr lang="en-US" sz="2000" b="0" i="0" u="none" strike="noStrike" cap="none" dirty="0">
                  <a:solidFill>
                    <a:schemeClr val="dk1"/>
                  </a:solidFill>
                  <a:latin typeface="Arial"/>
                  <a:ea typeface="Arial"/>
                  <a:cs typeface="Arial"/>
                  <a:sym typeface="Arial"/>
                </a:rPr>
                <a:t>How can data and technology be used to improve students’ learning experiences?</a:t>
              </a:r>
              <a:endParaRPr sz="2000" dirty="0"/>
            </a:p>
          </p:txBody>
        </p:sp>
        <p:sp>
          <p:nvSpPr>
            <p:cNvPr id="9" name="Google Shape;390;p12">
              <a:extLst>
                <a:ext uri="{FF2B5EF4-FFF2-40B4-BE49-F238E27FC236}">
                  <a16:creationId xmlns:a16="http://schemas.microsoft.com/office/drawing/2014/main" id="{D2A3169D-B708-4B3F-9D56-0AAA603625EB}"/>
                </a:ext>
              </a:extLst>
            </p:cNvPr>
            <p:cNvSpPr/>
            <p:nvPr/>
          </p:nvSpPr>
          <p:spPr>
            <a:xfrm>
              <a:off x="3206566" y="194643"/>
              <a:ext cx="1682536" cy="1763271"/>
            </a:xfrm>
            <a:prstGeom prst="ellipse">
              <a:avLst/>
            </a:prstGeom>
            <a:gradFill>
              <a:gsLst>
                <a:gs pos="0">
                  <a:srgbClr val="DAFEA4">
                    <a:alpha val="49803"/>
                  </a:srgbClr>
                </a:gs>
                <a:gs pos="35000">
                  <a:srgbClr val="E3FEBF">
                    <a:alpha val="49803"/>
                  </a:srgbClr>
                </a:gs>
                <a:gs pos="100000">
                  <a:srgbClr val="F4FEE6">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391;p12">
              <a:extLst>
                <a:ext uri="{FF2B5EF4-FFF2-40B4-BE49-F238E27FC236}">
                  <a16:creationId xmlns:a16="http://schemas.microsoft.com/office/drawing/2014/main" id="{B2B680DF-93B3-4C6A-B641-28D69605588A}"/>
                </a:ext>
              </a:extLst>
            </p:cNvPr>
            <p:cNvSpPr txBox="1"/>
            <p:nvPr/>
          </p:nvSpPr>
          <p:spPr>
            <a:xfrm>
              <a:off x="3338554" y="565125"/>
              <a:ext cx="1487799" cy="1062663"/>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dirty="0">
                  <a:solidFill>
                    <a:schemeClr val="dk1"/>
                  </a:solidFill>
                  <a:latin typeface="Arial"/>
                  <a:ea typeface="Arial"/>
                  <a:cs typeface="Arial"/>
                  <a:sym typeface="Arial"/>
                </a:rPr>
                <a:t>KY: </a:t>
              </a:r>
              <a:r>
                <a:rPr lang="en-US" sz="1300" b="0" i="0" u="none" strike="noStrike" cap="none" dirty="0">
                  <a:solidFill>
                    <a:schemeClr val="dk1"/>
                  </a:solidFill>
                  <a:latin typeface="Arial"/>
                  <a:ea typeface="Arial"/>
                  <a:cs typeface="Arial"/>
                  <a:sym typeface="Arial"/>
                </a:rPr>
                <a:t>How digital tools </a:t>
              </a:r>
              <a:r>
                <a:rPr lang="en-US" sz="1300" dirty="0">
                  <a:solidFill>
                    <a:schemeClr val="dk1"/>
                  </a:solidFill>
                  <a:latin typeface="Arial"/>
                  <a:ea typeface="Arial"/>
                  <a:cs typeface="Arial"/>
                  <a:sym typeface="Arial"/>
                </a:rPr>
                <a:t>can be used to improve classroom formative assessment</a:t>
              </a:r>
              <a:endParaRPr dirty="0"/>
            </a:p>
          </p:txBody>
        </p:sp>
        <p:sp>
          <p:nvSpPr>
            <p:cNvPr id="11" name="Google Shape;392;p12">
              <a:extLst>
                <a:ext uri="{FF2B5EF4-FFF2-40B4-BE49-F238E27FC236}">
                  <a16:creationId xmlns:a16="http://schemas.microsoft.com/office/drawing/2014/main" id="{04D2BBE0-DB85-4CB1-AE10-B2596519AB47}"/>
                </a:ext>
              </a:extLst>
            </p:cNvPr>
            <p:cNvSpPr/>
            <p:nvPr/>
          </p:nvSpPr>
          <p:spPr>
            <a:xfrm>
              <a:off x="5160421" y="1697479"/>
              <a:ext cx="1502833" cy="1763271"/>
            </a:xfrm>
            <a:prstGeom prst="ellipse">
              <a:avLst/>
            </a:prstGeom>
            <a:gradFill>
              <a:gsLst>
                <a:gs pos="0">
                  <a:srgbClr val="B9C8D4">
                    <a:alpha val="49803"/>
                  </a:srgbClr>
                </a:gs>
                <a:gs pos="35000">
                  <a:srgbClr val="CED7E0">
                    <a:alpha val="49803"/>
                  </a:srgbClr>
                </a:gs>
                <a:gs pos="100000">
                  <a:srgbClr val="ECF0F3">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393;p12">
              <a:extLst>
                <a:ext uri="{FF2B5EF4-FFF2-40B4-BE49-F238E27FC236}">
                  <a16:creationId xmlns:a16="http://schemas.microsoft.com/office/drawing/2014/main" id="{A9C4EB98-53C1-41DA-B6AC-F5B31FC42437}"/>
                </a:ext>
              </a:extLst>
            </p:cNvPr>
            <p:cNvSpPr txBox="1"/>
            <p:nvPr/>
          </p:nvSpPr>
          <p:spPr>
            <a:xfrm>
              <a:off x="5298028" y="2067958"/>
              <a:ext cx="1227618" cy="1062663"/>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dirty="0">
                  <a:solidFill>
                    <a:schemeClr val="dk1"/>
                  </a:solidFill>
                  <a:latin typeface="Arial"/>
                  <a:cs typeface="Arial"/>
                  <a:sym typeface="Arial"/>
                </a:rPr>
                <a:t>TN: </a:t>
              </a:r>
              <a:r>
                <a:rPr lang="en-US" sz="1300" dirty="0">
                  <a:solidFill>
                    <a:schemeClr val="dk1"/>
                  </a:solidFill>
                  <a:latin typeface="Arial"/>
                  <a:cs typeface="Arial"/>
                  <a:sym typeface="Arial"/>
                </a:rPr>
                <a:t>How state leaders can promote data-driven decisionmaking in schools</a:t>
              </a:r>
              <a:endParaRPr dirty="0"/>
            </a:p>
          </p:txBody>
        </p:sp>
        <p:sp>
          <p:nvSpPr>
            <p:cNvPr id="13" name="Google Shape;394;p12">
              <a:extLst>
                <a:ext uri="{FF2B5EF4-FFF2-40B4-BE49-F238E27FC236}">
                  <a16:creationId xmlns:a16="http://schemas.microsoft.com/office/drawing/2014/main" id="{058C9C04-CE6D-4BB2-9C29-E12455CA7773}"/>
                </a:ext>
              </a:extLst>
            </p:cNvPr>
            <p:cNvSpPr/>
            <p:nvPr/>
          </p:nvSpPr>
          <p:spPr>
            <a:xfrm>
              <a:off x="3161024" y="3365886"/>
              <a:ext cx="1804017" cy="1739638"/>
            </a:xfrm>
            <a:prstGeom prst="ellipse">
              <a:avLst/>
            </a:prstGeom>
            <a:gradFill>
              <a:gsLst>
                <a:gs pos="0">
                  <a:srgbClr val="92C8FF">
                    <a:alpha val="49803"/>
                  </a:srgbClr>
                </a:gs>
                <a:gs pos="35000">
                  <a:srgbClr val="B3D7FF">
                    <a:alpha val="49803"/>
                  </a:srgbClr>
                </a:gs>
                <a:gs pos="100000">
                  <a:srgbClr val="E0EEFF">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395;p12">
              <a:extLst>
                <a:ext uri="{FF2B5EF4-FFF2-40B4-BE49-F238E27FC236}">
                  <a16:creationId xmlns:a16="http://schemas.microsoft.com/office/drawing/2014/main" id="{FA75DC5F-9524-4E79-A33E-2277290B9007}"/>
                </a:ext>
              </a:extLst>
            </p:cNvPr>
            <p:cNvSpPr txBox="1"/>
            <p:nvPr/>
          </p:nvSpPr>
          <p:spPr>
            <a:xfrm>
              <a:off x="3355762" y="3694763"/>
              <a:ext cx="1414541" cy="1062663"/>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dirty="0">
                  <a:solidFill>
                    <a:schemeClr val="dk1"/>
                  </a:solidFill>
                  <a:latin typeface="Arial"/>
                  <a:ea typeface="Arial"/>
                  <a:cs typeface="Arial"/>
                  <a:sym typeface="Arial"/>
                </a:rPr>
                <a:t>VA: </a:t>
              </a:r>
              <a:r>
                <a:rPr lang="en-US" sz="1300" b="0" i="0" u="none" strike="noStrike" cap="none" dirty="0">
                  <a:solidFill>
                    <a:schemeClr val="dk1"/>
                  </a:solidFill>
                  <a:latin typeface="Arial"/>
                  <a:ea typeface="Arial"/>
                  <a:cs typeface="Arial"/>
                  <a:sym typeface="Arial"/>
                </a:rPr>
                <a:t>How digital tools can be used to engage students in meaningful learning experiences</a:t>
              </a:r>
              <a:endParaRPr dirty="0"/>
            </a:p>
          </p:txBody>
        </p:sp>
        <p:sp>
          <p:nvSpPr>
            <p:cNvPr id="15" name="Google Shape;396;p12">
              <a:extLst>
                <a:ext uri="{FF2B5EF4-FFF2-40B4-BE49-F238E27FC236}">
                  <a16:creationId xmlns:a16="http://schemas.microsoft.com/office/drawing/2014/main" id="{E2171B24-BEE6-4905-B0AC-B7AF252EF60D}"/>
                </a:ext>
              </a:extLst>
            </p:cNvPr>
            <p:cNvSpPr/>
            <p:nvPr/>
          </p:nvSpPr>
          <p:spPr>
            <a:xfrm>
              <a:off x="1442169" y="1697479"/>
              <a:ext cx="1502833" cy="1763271"/>
            </a:xfrm>
            <a:prstGeom prst="ellipse">
              <a:avLst/>
            </a:prstGeom>
            <a:gradFill>
              <a:gsLst>
                <a:gs pos="0">
                  <a:srgbClr val="BABABA">
                    <a:alpha val="49803"/>
                  </a:srgbClr>
                </a:gs>
                <a:gs pos="35000">
                  <a:srgbClr val="CFCFCF">
                    <a:alpha val="49803"/>
                  </a:srgbClr>
                </a:gs>
                <a:gs pos="100000">
                  <a:srgbClr val="EDEDED">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97;p12">
              <a:extLst>
                <a:ext uri="{FF2B5EF4-FFF2-40B4-BE49-F238E27FC236}">
                  <a16:creationId xmlns:a16="http://schemas.microsoft.com/office/drawing/2014/main" id="{ACF55768-6A3C-43EF-BBE5-3ADFA9CAC3B7}"/>
                </a:ext>
              </a:extLst>
            </p:cNvPr>
            <p:cNvSpPr txBox="1"/>
            <p:nvPr/>
          </p:nvSpPr>
          <p:spPr>
            <a:xfrm>
              <a:off x="1523098" y="1957915"/>
              <a:ext cx="1329932" cy="128274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dirty="0">
                  <a:solidFill>
                    <a:schemeClr val="dk1"/>
                  </a:solidFill>
                  <a:latin typeface="Arial"/>
                  <a:ea typeface="Arial"/>
                  <a:cs typeface="Arial"/>
                  <a:sym typeface="Arial"/>
                </a:rPr>
                <a:t>WV: </a:t>
              </a:r>
              <a:r>
                <a:rPr lang="en-US" sz="1300" b="0" i="0" u="none" strike="noStrike" cap="none" dirty="0">
                  <a:solidFill>
                    <a:schemeClr val="dk1"/>
                  </a:solidFill>
                  <a:latin typeface="Arial"/>
                  <a:ea typeface="Arial"/>
                  <a:cs typeface="Arial"/>
                  <a:sym typeface="Arial"/>
                </a:rPr>
                <a:t>How schools can seamlessly shift across remote, blended, and </a:t>
              </a:r>
              <a:r>
                <a:rPr lang="en-US" sz="1300" dirty="0">
                  <a:solidFill>
                    <a:schemeClr val="dk1"/>
                  </a:solidFill>
                  <a:latin typeface="Arial"/>
                  <a:ea typeface="Arial"/>
                  <a:cs typeface="Arial"/>
                  <a:sym typeface="Arial"/>
                </a:rPr>
                <a:t>face-to-face</a:t>
              </a:r>
              <a:r>
                <a:rPr lang="en-US" sz="1300" b="0" i="0" u="none" strike="noStrike" cap="none" dirty="0">
                  <a:solidFill>
                    <a:schemeClr val="dk1"/>
                  </a:solidFill>
                  <a:latin typeface="Arial"/>
                  <a:ea typeface="Arial"/>
                  <a:cs typeface="Arial"/>
                  <a:sym typeface="Arial"/>
                </a:rPr>
                <a:t> instructional models </a:t>
              </a:r>
              <a:endParaRPr dirty="0"/>
            </a:p>
          </p:txBody>
        </p:sp>
      </p:grpSp>
    </p:spTree>
    <p:extLst>
      <p:ext uri="{BB962C8B-B14F-4D97-AF65-F5344CB8AC3E}">
        <p14:creationId xmlns:p14="http://schemas.microsoft.com/office/powerpoint/2010/main" val="107927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4B7A-ABB1-4D6D-84DA-A15499BBF83B}"/>
              </a:ext>
            </a:extLst>
          </p:cNvPr>
          <p:cNvSpPr>
            <a:spLocks noGrp="1"/>
          </p:cNvSpPr>
          <p:nvPr>
            <p:ph type="title"/>
          </p:nvPr>
        </p:nvSpPr>
        <p:spPr/>
        <p:txBody>
          <a:bodyPr/>
          <a:lstStyle/>
          <a:p>
            <a:r>
              <a:rPr lang="en-US" dirty="0"/>
              <a:t>Project Participation </a:t>
            </a:r>
          </a:p>
        </p:txBody>
      </p:sp>
      <p:sp>
        <p:nvSpPr>
          <p:cNvPr id="4" name="Slide Number Placeholder 3">
            <a:extLst>
              <a:ext uri="{FF2B5EF4-FFF2-40B4-BE49-F238E27FC236}">
                <a16:creationId xmlns:a16="http://schemas.microsoft.com/office/drawing/2014/main" id="{310BF80F-2FFB-41F2-9B0F-73FDB8883331}"/>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3" name="Content Placeholder 2">
            <a:extLst>
              <a:ext uri="{FF2B5EF4-FFF2-40B4-BE49-F238E27FC236}">
                <a16:creationId xmlns:a16="http://schemas.microsoft.com/office/drawing/2014/main" id="{AECA88CD-0316-41D9-B9EF-17E776229643}"/>
              </a:ext>
            </a:extLst>
          </p:cNvPr>
          <p:cNvSpPr>
            <a:spLocks noGrp="1"/>
          </p:cNvSpPr>
          <p:nvPr>
            <p:ph sz="quarter" idx="14"/>
          </p:nvPr>
        </p:nvSpPr>
        <p:spPr/>
        <p:txBody>
          <a:bodyPr/>
          <a:lstStyle/>
          <a:p>
            <a:pPr marL="320040" indent="-320040">
              <a:tabLst>
                <a:tab pos="457200" algn="l"/>
              </a:tabLst>
            </a:pPr>
            <a:r>
              <a:rPr lang="en-US" dirty="0"/>
              <a:t>The Region 5 Comprehensive Center is a 5-year cooperative agreement with U.S. Department of Education (ED).</a:t>
            </a:r>
          </a:p>
          <a:p>
            <a:pPr marL="320040" indent="-320040">
              <a:tabLst>
                <a:tab pos="457200" algn="l"/>
              </a:tabLst>
            </a:pPr>
            <a:r>
              <a:rPr lang="en-US" dirty="0"/>
              <a:t>Operated by Westat, the Comp Center provides capacity-building services to state education agencies in Kentucky, Tennessee, Virginia, and West Virginia.</a:t>
            </a:r>
          </a:p>
          <a:p>
            <a:endParaRPr lang="en-US" dirty="0"/>
          </a:p>
        </p:txBody>
      </p:sp>
      <p:pic>
        <p:nvPicPr>
          <p:cNvPr id="5" name="Picture 4">
            <a:extLst>
              <a:ext uri="{FF2B5EF4-FFF2-40B4-BE49-F238E27FC236}">
                <a16:creationId xmlns:a16="http://schemas.microsoft.com/office/drawing/2014/main" id="{D0E18EE3-D4A7-49C9-B016-7E6F9A37FC88}"/>
              </a:ext>
            </a:extLst>
          </p:cNvPr>
          <p:cNvPicPr>
            <a:picLocks noChangeAspect="1"/>
          </p:cNvPicPr>
          <p:nvPr/>
        </p:nvPicPr>
        <p:blipFill>
          <a:blip r:embed="rId3"/>
          <a:stretch>
            <a:fillRect/>
          </a:stretch>
        </p:blipFill>
        <p:spPr>
          <a:xfrm>
            <a:off x="5715000" y="1356619"/>
            <a:ext cx="5521672" cy="4224078"/>
          </a:xfrm>
          <a:prstGeom prst="rect">
            <a:avLst/>
          </a:prstGeom>
          <a:noFill/>
          <a:effectLst>
            <a:outerShdw blurRad="50800" dist="38100" dir="5400000" algn="t" rotWithShape="0">
              <a:prstClr val="black">
                <a:alpha val="40000"/>
              </a:prstClr>
            </a:outerShdw>
          </a:effectLst>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E36EAA91-41C5-4B55-8FC4-CBC9670ACC8A}"/>
                  </a:ext>
                </a:extLst>
              </p14:cNvPr>
              <p14:cNvContentPartPr/>
              <p14:nvPr/>
            </p14:nvContentPartPr>
            <p14:xfrm>
              <a:off x="6705600" y="4348919"/>
              <a:ext cx="1143000" cy="517934"/>
            </p14:xfrm>
          </p:contentPart>
        </mc:Choice>
        <mc:Fallback xmlns="">
          <p:pic>
            <p:nvPicPr>
              <p:cNvPr id="14" name="Ink 13">
                <a:extLst>
                  <a:ext uri="{FF2B5EF4-FFF2-40B4-BE49-F238E27FC236}">
                    <a16:creationId xmlns:a16="http://schemas.microsoft.com/office/drawing/2014/main" id="{E36EAA91-41C5-4B55-8FC4-CBC9670ACC8A}"/>
                  </a:ext>
                </a:extLst>
              </p:cNvPr>
              <p:cNvPicPr/>
              <p:nvPr/>
            </p:nvPicPr>
            <p:blipFill>
              <a:blip r:embed="rId5"/>
              <a:stretch>
                <a:fillRect/>
              </a:stretch>
            </p:blipFill>
            <p:spPr>
              <a:xfrm>
                <a:off x="6696600" y="4339908"/>
                <a:ext cx="1160640" cy="5355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7C98F1D3-DDEE-4191-954A-4FA3D3E3C13D}"/>
                  </a:ext>
                </a:extLst>
              </p14:cNvPr>
              <p14:cNvContentPartPr/>
              <p14:nvPr/>
            </p14:nvContentPartPr>
            <p14:xfrm>
              <a:off x="10016962" y="1732589"/>
              <a:ext cx="360" cy="360"/>
            </p14:xfrm>
          </p:contentPart>
        </mc:Choice>
        <mc:Fallback xmlns="">
          <p:pic>
            <p:nvPicPr>
              <p:cNvPr id="15" name="Ink 14">
                <a:extLst>
                  <a:ext uri="{FF2B5EF4-FFF2-40B4-BE49-F238E27FC236}">
                    <a16:creationId xmlns:a16="http://schemas.microsoft.com/office/drawing/2014/main" id="{7C98F1D3-DDEE-4191-954A-4FA3D3E3C13D}"/>
                  </a:ext>
                </a:extLst>
              </p:cNvPr>
              <p:cNvPicPr/>
              <p:nvPr/>
            </p:nvPicPr>
            <p:blipFill>
              <a:blip r:embed="rId7"/>
              <a:stretch>
                <a:fillRect/>
              </a:stretch>
            </p:blipFill>
            <p:spPr>
              <a:xfrm>
                <a:off x="10008322" y="1723949"/>
                <a:ext cx="18000" cy="18000"/>
              </a:xfrm>
              <a:prstGeom prst="rect">
                <a:avLst/>
              </a:prstGeom>
            </p:spPr>
          </p:pic>
        </mc:Fallback>
      </mc:AlternateContent>
      <p:cxnSp>
        <p:nvCxnSpPr>
          <p:cNvPr id="18" name="Straight Arrow Connector 17">
            <a:extLst>
              <a:ext uri="{FF2B5EF4-FFF2-40B4-BE49-F238E27FC236}">
                <a16:creationId xmlns:a16="http://schemas.microsoft.com/office/drawing/2014/main" id="{511CB069-A02E-4D4E-9B29-AA318F5838EE}"/>
              </a:ext>
            </a:extLst>
          </p:cNvPr>
          <p:cNvCxnSpPr>
            <a:cxnSpLocks/>
          </p:cNvCxnSpPr>
          <p:nvPr/>
        </p:nvCxnSpPr>
        <p:spPr>
          <a:xfrm flipV="1">
            <a:off x="7735257" y="4348919"/>
            <a:ext cx="431771" cy="18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9BA09A-9588-45C0-85B1-745FE57233B3}"/>
              </a:ext>
            </a:extLst>
          </p:cNvPr>
          <p:cNvSpPr txBox="1"/>
          <p:nvPr/>
        </p:nvSpPr>
        <p:spPr>
          <a:xfrm>
            <a:off x="8155693" y="4188920"/>
            <a:ext cx="1040992" cy="338554"/>
          </a:xfrm>
          <a:prstGeom prst="rect">
            <a:avLst/>
          </a:prstGeom>
          <a:noFill/>
        </p:spPr>
        <p:txBody>
          <a:bodyPr wrap="square" rtlCol="0">
            <a:spAutoFit/>
          </a:bodyPr>
          <a:lstStyle/>
          <a:p>
            <a:r>
              <a:rPr lang="en-US" sz="1600" dirty="0">
                <a:solidFill>
                  <a:srgbClr val="FF0000"/>
                </a:solidFill>
              </a:rPr>
              <a:t>Region 5</a:t>
            </a:r>
          </a:p>
        </p:txBody>
      </p:sp>
    </p:spTree>
    <p:extLst>
      <p:ext uri="{BB962C8B-B14F-4D97-AF65-F5344CB8AC3E}">
        <p14:creationId xmlns:p14="http://schemas.microsoft.com/office/powerpoint/2010/main" val="77585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9" name="Title 1">
            <a:extLst>
              <a:ext uri="{FF2B5EF4-FFF2-40B4-BE49-F238E27FC236}">
                <a16:creationId xmlns:a16="http://schemas.microsoft.com/office/drawing/2014/main" id="{14CF9251-E440-4BEC-80A5-67BA8E08D621}"/>
              </a:ext>
            </a:extLst>
          </p:cNvPr>
          <p:cNvSpPr>
            <a:spLocks noGrp="1"/>
          </p:cNvSpPr>
          <p:nvPr>
            <p:ph type="title"/>
          </p:nvPr>
        </p:nvSpPr>
        <p:spPr/>
        <p:txBody>
          <a:bodyPr/>
          <a:lstStyle/>
          <a:p>
            <a:r>
              <a:rPr lang="en-US" dirty="0"/>
              <a:t>Key Participants</a:t>
            </a:r>
          </a:p>
        </p:txBody>
      </p:sp>
      <p:sp>
        <p:nvSpPr>
          <p:cNvPr id="367" name="Google Shape;367;p11"/>
          <p:cNvSpPr txBox="1">
            <a:spLocks noGrp="1"/>
          </p:cNvSpPr>
          <p:nvPr>
            <p:ph type="sldNum" sz="quarter" idx="7"/>
          </p:nvPr>
        </p:nvSpPr>
        <p:spPr/>
        <p:txBody>
          <a:bodyPr/>
          <a:lstStyle/>
          <a:p>
            <a:pPr lvl="0"/>
            <a:fld id="{00000000-1234-1234-1234-123412341234}" type="slidenum">
              <a:rPr lang="en-US" smtClean="0"/>
              <a:pPr lvl="0"/>
              <a:t>5</a:t>
            </a:fld>
            <a:endParaRPr lang="en-US" dirty="0"/>
          </a:p>
        </p:txBody>
      </p:sp>
      <p:pic>
        <p:nvPicPr>
          <p:cNvPr id="20" name="Graphic 6">
            <a:extLst>
              <a:ext uri="{FF2B5EF4-FFF2-40B4-BE49-F238E27FC236}">
                <a16:creationId xmlns:a16="http://schemas.microsoft.com/office/drawing/2014/main" id="{5E7A5444-FFB7-48B9-A000-80701611F93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08460" y="1546292"/>
            <a:ext cx="2971800" cy="1039933"/>
          </a:xfrm>
          <a:prstGeom prst="rect">
            <a:avLst/>
          </a:prstGeom>
        </p:spPr>
      </p:pic>
      <p:pic>
        <p:nvPicPr>
          <p:cNvPr id="21" name="Picture 20">
            <a:extLst>
              <a:ext uri="{FF2B5EF4-FFF2-40B4-BE49-F238E27FC236}">
                <a16:creationId xmlns:a16="http://schemas.microsoft.com/office/drawing/2014/main" id="{AA0540E2-0BBC-4155-B7A2-A2AE7593EA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13" y="1627067"/>
            <a:ext cx="8663847" cy="1039933"/>
          </a:xfrm>
          <a:prstGeom prst="rect">
            <a:avLst/>
          </a:prstGeom>
        </p:spPr>
      </p:pic>
      <p:pic>
        <p:nvPicPr>
          <p:cNvPr id="22" name="Picture 2" descr="Homepage - Kentucky Department of Education">
            <a:extLst>
              <a:ext uri="{FF2B5EF4-FFF2-40B4-BE49-F238E27FC236}">
                <a16:creationId xmlns:a16="http://schemas.microsoft.com/office/drawing/2014/main" id="{0A167EA1-F6FF-4778-B296-6D79EA9F9E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900" y="2853788"/>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West Virginia Department of Education">
            <a:extLst>
              <a:ext uri="{FF2B5EF4-FFF2-40B4-BE49-F238E27FC236}">
                <a16:creationId xmlns:a16="http://schemas.microsoft.com/office/drawing/2014/main" id="{94C389B0-F85C-4A33-87AC-152D090E9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624" y="4835814"/>
            <a:ext cx="3527291" cy="8373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VDOE :: Virginia Department of Education Home">
            <a:extLst>
              <a:ext uri="{FF2B5EF4-FFF2-40B4-BE49-F238E27FC236}">
                <a16:creationId xmlns:a16="http://schemas.microsoft.com/office/drawing/2014/main" id="{021C1683-D257-4A74-8F9F-5E4ACB6F61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371850"/>
            <a:ext cx="387667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State Contact — Tennessee Talks">
            <a:extLst>
              <a:ext uri="{FF2B5EF4-FFF2-40B4-BE49-F238E27FC236}">
                <a16:creationId xmlns:a16="http://schemas.microsoft.com/office/drawing/2014/main" id="{049AAC56-C142-45C9-A6E3-E4CA97E012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9224" y="3032459"/>
            <a:ext cx="2819400" cy="15395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F2D112DB-07F8-45C7-BE19-432D910FFFB0}"/>
              </a:ext>
            </a:extLst>
          </p:cNvPr>
          <p:cNvSpPr/>
          <p:nvPr/>
        </p:nvSpPr>
        <p:spPr>
          <a:xfrm>
            <a:off x="533400" y="1546292"/>
            <a:ext cx="11049000" cy="4244908"/>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386835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17C040-841C-4BC7-8447-A53EA010F473}"/>
              </a:ext>
            </a:extLst>
          </p:cNvPr>
          <p:cNvSpPr>
            <a:spLocks noGrp="1"/>
          </p:cNvSpPr>
          <p:nvPr>
            <p:ph type="title"/>
          </p:nvPr>
        </p:nvSpPr>
        <p:spPr>
          <a:xfrm>
            <a:off x="480152" y="603169"/>
            <a:ext cx="11406320" cy="492443"/>
          </a:xfrm>
        </p:spPr>
        <p:txBody>
          <a:bodyPr/>
          <a:lstStyle/>
          <a:p>
            <a:r>
              <a:rPr lang="en-US" dirty="0"/>
              <a:t>What is a Networked Improvement Community (NIC)?</a:t>
            </a:r>
          </a:p>
        </p:txBody>
      </p:sp>
      <p:sp>
        <p:nvSpPr>
          <p:cNvPr id="8" name="Content Placeholder 7">
            <a:extLst>
              <a:ext uri="{FF2B5EF4-FFF2-40B4-BE49-F238E27FC236}">
                <a16:creationId xmlns:a16="http://schemas.microsoft.com/office/drawing/2014/main" id="{9C6C3988-031E-4315-BCD6-569AB99EB959}"/>
              </a:ext>
            </a:extLst>
          </p:cNvPr>
          <p:cNvSpPr>
            <a:spLocks noGrp="1"/>
          </p:cNvSpPr>
          <p:nvPr>
            <p:ph sz="quarter" idx="14"/>
          </p:nvPr>
        </p:nvSpPr>
        <p:spPr/>
        <p:txBody>
          <a:bodyPr/>
          <a:lstStyle/>
          <a:p>
            <a:pPr marL="320040" indent="-320040"/>
            <a:r>
              <a:rPr lang="en-US" dirty="0"/>
              <a:t>A NIC works together to address common problems of practice using improvement science. A NIC has four distinctive features:</a:t>
            </a:r>
          </a:p>
          <a:p>
            <a:pPr marL="640080" lvl="1"/>
            <a:r>
              <a:rPr lang="en-US" dirty="0"/>
              <a:t>A well-specified problem,</a:t>
            </a:r>
          </a:p>
          <a:p>
            <a:pPr marL="640080" lvl="1"/>
            <a:r>
              <a:rPr lang="en-US" dirty="0"/>
              <a:t>Deep understanding of the problem within a given context,</a:t>
            </a:r>
          </a:p>
          <a:p>
            <a:pPr marL="640080" lvl="1"/>
            <a:r>
              <a:rPr lang="en-US" dirty="0"/>
              <a:t>Iterative cycles of improvement (i.e., plan-do-study-act), and</a:t>
            </a:r>
          </a:p>
          <a:p>
            <a:pPr marL="640080" lvl="1"/>
            <a:r>
              <a:rPr lang="en-US" dirty="0"/>
              <a:t>Coordinated spread of effective practice across different contexts.</a:t>
            </a:r>
          </a:p>
          <a:p>
            <a:endParaRPr lang="en-US" dirty="0"/>
          </a:p>
        </p:txBody>
      </p:sp>
      <p:sp>
        <p:nvSpPr>
          <p:cNvPr id="4" name="Slide Number Placeholder 3">
            <a:extLst>
              <a:ext uri="{FF2B5EF4-FFF2-40B4-BE49-F238E27FC236}">
                <a16:creationId xmlns:a16="http://schemas.microsoft.com/office/drawing/2014/main" id="{310BF80F-2FFB-41F2-9B0F-73FDB8883331}"/>
              </a:ext>
            </a:extLst>
          </p:cNvPr>
          <p:cNvSpPr>
            <a:spLocks noGrp="1"/>
          </p:cNvSpPr>
          <p:nvPr>
            <p:ph type="sldNum" sz="quarter" idx="7"/>
          </p:nvPr>
        </p:nvSpPr>
        <p:spPr/>
        <p:txBody>
          <a:bodyPr/>
          <a:lstStyle/>
          <a:p>
            <a:fld id="{B6F15528-21DE-4FAA-801E-634DDDAF4B2B}"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7C98F1D3-DDEE-4191-954A-4FA3D3E3C13D}"/>
                  </a:ext>
                </a:extLst>
              </p14:cNvPr>
              <p14:cNvContentPartPr/>
              <p14:nvPr/>
            </p14:nvContentPartPr>
            <p14:xfrm>
              <a:off x="10016962" y="1732589"/>
              <a:ext cx="360" cy="360"/>
            </p14:xfrm>
          </p:contentPart>
        </mc:Choice>
        <mc:Fallback xmlns="">
          <p:pic>
            <p:nvPicPr>
              <p:cNvPr id="15" name="Ink 14">
                <a:extLst>
                  <a:ext uri="{FF2B5EF4-FFF2-40B4-BE49-F238E27FC236}">
                    <a16:creationId xmlns:a16="http://schemas.microsoft.com/office/drawing/2014/main" id="{7C98F1D3-DDEE-4191-954A-4FA3D3E3C13D}"/>
                  </a:ext>
                </a:extLst>
              </p:cNvPr>
              <p:cNvPicPr/>
              <p:nvPr/>
            </p:nvPicPr>
            <p:blipFill>
              <a:blip r:embed="rId7"/>
              <a:stretch>
                <a:fillRect/>
              </a:stretch>
            </p:blipFill>
            <p:spPr>
              <a:xfrm>
                <a:off x="10008322" y="1723949"/>
                <a:ext cx="18000" cy="18000"/>
              </a:xfrm>
              <a:prstGeom prst="rect">
                <a:avLst/>
              </a:prstGeom>
            </p:spPr>
          </p:pic>
        </mc:Fallback>
      </mc:AlternateContent>
      <p:sp>
        <p:nvSpPr>
          <p:cNvPr id="13" name="Title 1">
            <a:extLst>
              <a:ext uri="{FF2B5EF4-FFF2-40B4-BE49-F238E27FC236}">
                <a16:creationId xmlns:a16="http://schemas.microsoft.com/office/drawing/2014/main" id="{C606A92E-595E-4CBA-AD76-49D9CEBA9DE1}"/>
              </a:ext>
            </a:extLst>
          </p:cNvPr>
          <p:cNvSpPr txBox="1">
            <a:spLocks/>
          </p:cNvSpPr>
          <p:nvPr/>
        </p:nvSpPr>
        <p:spPr>
          <a:xfrm>
            <a:off x="479425" y="192512"/>
            <a:ext cx="11407047" cy="539831"/>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endParaRPr lang="en-US" sz="3600" kern="0" dirty="0"/>
          </a:p>
        </p:txBody>
      </p:sp>
    </p:spTree>
    <p:extLst>
      <p:ext uri="{BB962C8B-B14F-4D97-AF65-F5344CB8AC3E}">
        <p14:creationId xmlns:p14="http://schemas.microsoft.com/office/powerpoint/2010/main" val="220537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34C0B5-A0CA-4807-A12E-F8BB0DB0B3D3}"/>
              </a:ext>
            </a:extLst>
          </p:cNvPr>
          <p:cNvSpPr>
            <a:spLocks noGrp="1"/>
          </p:cNvSpPr>
          <p:nvPr>
            <p:ph type="title"/>
          </p:nvPr>
        </p:nvSpPr>
        <p:spPr/>
        <p:txBody>
          <a:bodyPr/>
          <a:lstStyle/>
          <a:p>
            <a:r>
              <a:rPr lang="en-US"/>
              <a:t>How Will the Region 5 NIC Improve Instruction?</a:t>
            </a:r>
            <a:endParaRPr lang="en-US" dirty="0"/>
          </a:p>
        </p:txBody>
      </p:sp>
      <p:sp>
        <p:nvSpPr>
          <p:cNvPr id="13" name="Content Placeholder 12">
            <a:extLst>
              <a:ext uri="{FF2B5EF4-FFF2-40B4-BE49-F238E27FC236}">
                <a16:creationId xmlns:a16="http://schemas.microsoft.com/office/drawing/2014/main" id="{BB796099-FDEB-42A3-A2CE-884A473D14CC}"/>
              </a:ext>
            </a:extLst>
          </p:cNvPr>
          <p:cNvSpPr>
            <a:spLocks noGrp="1"/>
          </p:cNvSpPr>
          <p:nvPr>
            <p:ph sz="quarter" idx="14"/>
          </p:nvPr>
        </p:nvSpPr>
        <p:spPr/>
        <p:txBody>
          <a:bodyPr/>
          <a:lstStyle/>
          <a:p>
            <a:r>
              <a:rPr lang="en-US"/>
              <a:t>States face a difficult problem during COVID: how to ensure all students have access to high-quality instruction.</a:t>
            </a:r>
            <a:endParaRPr lang="en-US" sz="3200"/>
          </a:p>
          <a:p>
            <a:r>
              <a:rPr lang="en-US"/>
              <a:t>The NIC allows states to share what they learn as they address a problem from different angles. This process accelerates learning for everyone.</a:t>
            </a:r>
            <a:endParaRPr lang="en-US" sz="3200"/>
          </a:p>
          <a:p>
            <a:endParaRPr lang="en-US" dirty="0"/>
          </a:p>
        </p:txBody>
      </p:sp>
      <p:sp>
        <p:nvSpPr>
          <p:cNvPr id="4" name="Slide Number Placeholder 3">
            <a:extLst>
              <a:ext uri="{FF2B5EF4-FFF2-40B4-BE49-F238E27FC236}">
                <a16:creationId xmlns:a16="http://schemas.microsoft.com/office/drawing/2014/main" id="{310BF80F-2FFB-41F2-9B0F-73FDB8883331}"/>
              </a:ext>
            </a:extLst>
          </p:cNvPr>
          <p:cNvSpPr>
            <a:spLocks noGrp="1"/>
          </p:cNvSpPr>
          <p:nvPr>
            <p:ph type="sldNum" sz="quarter" idx="7"/>
          </p:nvPr>
        </p:nvSpPr>
        <p:spPr/>
        <p:txBody>
          <a:bodyPr/>
          <a:lstStyle/>
          <a:p>
            <a:fld id="{B6F15528-21DE-4FAA-801E-634DDDAF4B2B}"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7C98F1D3-DDEE-4191-954A-4FA3D3E3C13D}"/>
                  </a:ext>
                </a:extLst>
              </p14:cNvPr>
              <p14:cNvContentPartPr/>
              <p14:nvPr/>
            </p14:nvContentPartPr>
            <p14:xfrm>
              <a:off x="10016962" y="1732589"/>
              <a:ext cx="360" cy="360"/>
            </p14:xfrm>
          </p:contentPart>
        </mc:Choice>
        <mc:Fallback xmlns="">
          <p:pic>
            <p:nvPicPr>
              <p:cNvPr id="15" name="Ink 14">
                <a:extLst>
                  <a:ext uri="{FF2B5EF4-FFF2-40B4-BE49-F238E27FC236}">
                    <a16:creationId xmlns:a16="http://schemas.microsoft.com/office/drawing/2014/main" id="{7C98F1D3-DDEE-4191-954A-4FA3D3E3C13D}"/>
                  </a:ext>
                </a:extLst>
              </p:cNvPr>
              <p:cNvPicPr/>
              <p:nvPr/>
            </p:nvPicPr>
            <p:blipFill>
              <a:blip r:embed="rId7"/>
              <a:stretch>
                <a:fillRect/>
              </a:stretch>
            </p:blipFill>
            <p:spPr>
              <a:xfrm>
                <a:off x="10008322" y="1723949"/>
                <a:ext cx="18000" cy="18000"/>
              </a:xfrm>
              <a:prstGeom prst="rect">
                <a:avLst/>
              </a:prstGeom>
            </p:spPr>
          </p:pic>
        </mc:Fallback>
      </mc:AlternateContent>
      <p:pic>
        <p:nvPicPr>
          <p:cNvPr id="3" name="Picture 2" descr="The blind elephant">
            <a:extLst>
              <a:ext uri="{FF2B5EF4-FFF2-40B4-BE49-F238E27FC236}">
                <a16:creationId xmlns:a16="http://schemas.microsoft.com/office/drawing/2014/main" id="{6F5B90AA-862F-4B5B-A5D9-E1CE6CC6BB65}"/>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4267199" y="3019188"/>
            <a:ext cx="5562600" cy="3705490"/>
          </a:xfrm>
          <a:prstGeom prst="rect">
            <a:avLst/>
          </a:prstGeom>
          <a:noFill/>
          <a:ln>
            <a:noFill/>
          </a:ln>
        </p:spPr>
      </p:pic>
    </p:spTree>
    <p:extLst>
      <p:ext uri="{BB962C8B-B14F-4D97-AF65-F5344CB8AC3E}">
        <p14:creationId xmlns:p14="http://schemas.microsoft.com/office/powerpoint/2010/main" val="160164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3" name="Title 1">
            <a:extLst>
              <a:ext uri="{FF2B5EF4-FFF2-40B4-BE49-F238E27FC236}">
                <a16:creationId xmlns:a16="http://schemas.microsoft.com/office/drawing/2014/main" id="{90DC37E9-CA45-435E-8733-D81EF5DD5AB2}"/>
              </a:ext>
            </a:extLst>
          </p:cNvPr>
          <p:cNvSpPr>
            <a:spLocks noGrp="1"/>
          </p:cNvSpPr>
          <p:nvPr>
            <p:ph type="title"/>
          </p:nvPr>
        </p:nvSpPr>
        <p:spPr/>
        <p:txBody>
          <a:bodyPr/>
          <a:lstStyle/>
          <a:p>
            <a:r>
              <a:rPr lang="en-US" dirty="0"/>
              <a:t>Participant Responsibilities</a:t>
            </a:r>
          </a:p>
        </p:txBody>
      </p:sp>
      <p:sp>
        <p:nvSpPr>
          <p:cNvPr id="2" name="Content Placeholder 1">
            <a:extLst>
              <a:ext uri="{FF2B5EF4-FFF2-40B4-BE49-F238E27FC236}">
                <a16:creationId xmlns:a16="http://schemas.microsoft.com/office/drawing/2014/main" id="{D9C41090-8A01-4679-80AE-11E3AD611858}"/>
              </a:ext>
            </a:extLst>
          </p:cNvPr>
          <p:cNvSpPr>
            <a:spLocks noGrp="1"/>
          </p:cNvSpPr>
          <p:nvPr>
            <p:ph sz="quarter" idx="14"/>
          </p:nvPr>
        </p:nvSpPr>
        <p:spPr/>
        <p:txBody>
          <a:bodyPr/>
          <a:lstStyle/>
          <a:p>
            <a:pPr marL="320040" indent="-320040"/>
            <a:r>
              <a:rPr lang="en-US" dirty="0"/>
              <a:t>What are the key responsibilities of state partners?</a:t>
            </a:r>
          </a:p>
          <a:p>
            <a:pPr marL="640080" lvl="1"/>
            <a:r>
              <a:rPr lang="en-US" dirty="0"/>
              <a:t>Participate in regular meetings (biweekly)</a:t>
            </a:r>
          </a:p>
          <a:p>
            <a:pPr marL="640080" lvl="1"/>
            <a:r>
              <a:rPr lang="en-US" dirty="0"/>
              <a:t>Oversee and/or support the work </a:t>
            </a:r>
          </a:p>
          <a:p>
            <a:pPr marL="640080" lvl="1"/>
            <a:r>
              <a:rPr lang="en-US" dirty="0"/>
              <a:t>Provide ongoing data/information</a:t>
            </a:r>
          </a:p>
          <a:p>
            <a:pPr marL="320040" indent="-320040"/>
            <a:r>
              <a:rPr lang="en-US" dirty="0"/>
              <a:t>What are the expected time commitments of state partners?</a:t>
            </a:r>
          </a:p>
          <a:p>
            <a:pPr marL="640080" lvl="1"/>
            <a:r>
              <a:rPr lang="en-US" dirty="0"/>
              <a:t>2 hours/month for meetings and ongoing support</a:t>
            </a:r>
          </a:p>
          <a:p>
            <a:pPr marL="640080" lvl="1"/>
            <a:r>
              <a:rPr lang="en-US" dirty="0"/>
              <a:t>Beyond that, levels of participation will likely vary</a:t>
            </a:r>
          </a:p>
          <a:p>
            <a:endParaRPr lang="en-US" dirty="0"/>
          </a:p>
        </p:txBody>
      </p:sp>
      <p:sp>
        <p:nvSpPr>
          <p:cNvPr id="367" name="Google Shape;367;p11"/>
          <p:cNvSpPr txBox="1">
            <a:spLocks noGrp="1"/>
          </p:cNvSpPr>
          <p:nvPr>
            <p:ph type="sldNum" sz="quarter" idx="7"/>
          </p:nvPr>
        </p:nvSpPr>
        <p:spPr/>
        <p:txBody>
          <a:bodyPr/>
          <a:lstStyle/>
          <a:p>
            <a:pPr lvl="0"/>
            <a:fld id="{00000000-1234-1234-1234-123412341234}" type="slidenum">
              <a:rPr lang="en-US" smtClean="0"/>
              <a:pPr lvl="0"/>
              <a:t>8</a:t>
            </a:fld>
            <a:endParaRPr lang="en-US" dirty="0"/>
          </a:p>
        </p:txBody>
      </p:sp>
    </p:spTree>
    <p:extLst>
      <p:ext uri="{BB962C8B-B14F-4D97-AF65-F5344CB8AC3E}">
        <p14:creationId xmlns:p14="http://schemas.microsoft.com/office/powerpoint/2010/main" val="22355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1"/>
          <p:cNvSpPr txBox="1">
            <a:spLocks noGrp="1"/>
          </p:cNvSpPr>
          <p:nvPr>
            <p:ph type="title"/>
          </p:nvPr>
        </p:nvSpPr>
        <p:spPr>
          <a:xfrm>
            <a:off x="504428" y="465821"/>
            <a:ext cx="10035447" cy="492443"/>
          </a:xfrm>
          <a:prstGeom prst="rect">
            <a:avLst/>
          </a:prstGeom>
          <a:noFill/>
          <a:ln>
            <a:noFill/>
          </a:ln>
        </p:spPr>
        <p:txBody>
          <a:bodyPr spcFirstLastPara="1" wrap="square" lIns="0" tIns="0" rIns="0" bIns="0" anchor="ctr" anchorCtr="0">
            <a:noAutofit/>
          </a:bodyPr>
          <a:lstStyle/>
          <a:p>
            <a:pPr marL="0" lvl="0" indent="0" rtl="0">
              <a:lnSpc>
                <a:spcPct val="100000"/>
              </a:lnSpc>
              <a:spcBef>
                <a:spcPts val="0"/>
              </a:spcBef>
              <a:spcAft>
                <a:spcPts val="0"/>
              </a:spcAft>
              <a:buSzPts val="1400"/>
              <a:buNone/>
            </a:pPr>
            <a:r>
              <a:rPr lang="en-US" dirty="0"/>
              <a:t>NIC Model of Change</a:t>
            </a:r>
            <a:endParaRPr dirty="0"/>
          </a:p>
        </p:txBody>
      </p:sp>
      <p:sp>
        <p:nvSpPr>
          <p:cNvPr id="367" name="Google Shape;367;p1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t>9</a:t>
            </a:fld>
            <a:endParaRPr kumimoji="0" sz="1600" b="0" i="0" u="none" strike="noStrike" kern="0" cap="none" spc="0" normalizeH="0" baseline="0" noProof="0" dirty="0">
              <a:ln>
                <a:noFill/>
              </a:ln>
              <a:solidFill>
                <a:srgbClr val="FFFFFF"/>
              </a:solidFill>
              <a:effectLst/>
              <a:uLnTx/>
              <a:uFillTx/>
              <a:latin typeface="Calibri"/>
              <a:sym typeface="Calibri"/>
            </a:endParaRPr>
          </a:p>
        </p:txBody>
      </p:sp>
      <p:sp>
        <p:nvSpPr>
          <p:cNvPr id="370" name="Google Shape;370;p11"/>
          <p:cNvSpPr txBox="1"/>
          <p:nvPr/>
        </p:nvSpPr>
        <p:spPr>
          <a:xfrm>
            <a:off x="5455590" y="5124819"/>
            <a:ext cx="2240906" cy="52318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Improvement Science (Plan, Do, Study, Act)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1" name="Google Shape;371;p11"/>
          <p:cNvSpPr txBox="1"/>
          <p:nvPr/>
        </p:nvSpPr>
        <p:spPr>
          <a:xfrm>
            <a:off x="5455590" y="3672460"/>
            <a:ext cx="2240905" cy="52318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Measurement Infrastructure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9" name="Google Shape;379;p11"/>
          <p:cNvSpPr/>
          <p:nvPr/>
        </p:nvSpPr>
        <p:spPr>
          <a:xfrm>
            <a:off x="6461743" y="2984953"/>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2" name="Group 1">
            <a:extLst>
              <a:ext uri="{FF2B5EF4-FFF2-40B4-BE49-F238E27FC236}">
                <a16:creationId xmlns:a16="http://schemas.microsoft.com/office/drawing/2014/main" id="{C430EBF0-0D66-46CD-9BF9-D0F15F680CC5}"/>
              </a:ext>
            </a:extLst>
          </p:cNvPr>
          <p:cNvGrpSpPr/>
          <p:nvPr/>
        </p:nvGrpSpPr>
        <p:grpSpPr>
          <a:xfrm>
            <a:off x="482657" y="980035"/>
            <a:ext cx="10951073" cy="1477328"/>
            <a:chOff x="346123" y="2211390"/>
            <a:chExt cx="10951073" cy="1477328"/>
          </a:xfrm>
        </p:grpSpPr>
        <p:sp>
          <p:nvSpPr>
            <p:cNvPr id="368" name="Google Shape;368;p11"/>
            <p:cNvSpPr txBox="1"/>
            <p:nvPr/>
          </p:nvSpPr>
          <p:spPr>
            <a:xfrm>
              <a:off x="346123" y="2688442"/>
              <a:ext cx="2240907"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Problem of Practice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9" name="Google Shape;369;p11"/>
            <p:cNvSpPr txBox="1"/>
            <p:nvPr/>
          </p:nvSpPr>
          <p:spPr>
            <a:xfrm>
              <a:off x="5319058" y="2683505"/>
              <a:ext cx="2240906"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Theory of Action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2" name="Google Shape;372;p11"/>
            <p:cNvSpPr txBox="1"/>
            <p:nvPr/>
          </p:nvSpPr>
          <p:spPr>
            <a:xfrm>
              <a:off x="3193541" y="2667000"/>
              <a:ext cx="1524000" cy="369332"/>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Root Causes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3" name="Google Shape;373;p11"/>
            <p:cNvSpPr txBox="1"/>
            <p:nvPr/>
          </p:nvSpPr>
          <p:spPr>
            <a:xfrm>
              <a:off x="10030097" y="2211390"/>
              <a:ext cx="1267099" cy="1477328"/>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Increased Capacity to Address Problems of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4" name="Google Shape;374;p11"/>
            <p:cNvSpPr txBox="1"/>
            <p:nvPr/>
          </p:nvSpPr>
          <p:spPr>
            <a:xfrm>
              <a:off x="8161481" y="2549943"/>
              <a:ext cx="1267099" cy="646331"/>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Improved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5" name="Google Shape;375;p11"/>
            <p:cNvSpPr/>
            <p:nvPr/>
          </p:nvSpPr>
          <p:spPr>
            <a:xfrm>
              <a:off x="2686349"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6" name="Google Shape;376;p11"/>
            <p:cNvSpPr/>
            <p:nvPr/>
          </p:nvSpPr>
          <p:spPr>
            <a:xfrm>
              <a:off x="47899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7" name="Google Shape;377;p11"/>
            <p:cNvSpPr/>
            <p:nvPr/>
          </p:nvSpPr>
          <p:spPr>
            <a:xfrm>
              <a:off x="7632405"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8" name="Google Shape;378;p11"/>
            <p:cNvSpPr/>
            <p:nvPr/>
          </p:nvSpPr>
          <p:spPr>
            <a:xfrm>
              <a:off x="95052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80" name="Google Shape;380;p11"/>
            <p:cNvSpPr/>
            <p:nvPr/>
          </p:nvSpPr>
          <p:spPr>
            <a:xfrm>
              <a:off x="6325209" y="309487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Google Shape;371;p11">
            <a:extLst>
              <a:ext uri="{FF2B5EF4-FFF2-40B4-BE49-F238E27FC236}">
                <a16:creationId xmlns:a16="http://schemas.microsoft.com/office/drawing/2014/main" id="{A1375DF1-4876-4B27-9D2A-D8FC2666C89D}"/>
              </a:ext>
            </a:extLst>
          </p:cNvPr>
          <p:cNvSpPr txBox="1"/>
          <p:nvPr/>
        </p:nvSpPr>
        <p:spPr>
          <a:xfrm>
            <a:off x="5455590" y="2507058"/>
            <a:ext cx="2240905"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Logic Model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379;p11">
            <a:extLst>
              <a:ext uri="{FF2B5EF4-FFF2-40B4-BE49-F238E27FC236}">
                <a16:creationId xmlns:a16="http://schemas.microsoft.com/office/drawing/2014/main" id="{AE8F57E7-1448-4579-B3B8-39031CF34C25}"/>
              </a:ext>
            </a:extLst>
          </p:cNvPr>
          <p:cNvSpPr/>
          <p:nvPr/>
        </p:nvSpPr>
        <p:spPr>
          <a:xfrm>
            <a:off x="6461743" y="441574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Network_Region5_NetworkedImprovementCommunity_v3.pptx" id="{A91E857D-607B-41E3-AC12-264492318A4F}" vid="{BFD93314-AF8B-4456-845D-F1A93272A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8238421871F945A99D1EF10B9C867C" ma:contentTypeVersion="6" ma:contentTypeDescription="Create a new document." ma:contentTypeScope="" ma:versionID="e9491c3f2d4244a1e7454f73201b7704">
  <xsd:schema xmlns:xsd="http://www.w3.org/2001/XMLSchema" xmlns:xs="http://www.w3.org/2001/XMLSchema" xmlns:p="http://schemas.microsoft.com/office/2006/metadata/properties" xmlns:ns2="4391b338-5b9c-4dc4-bc95-065b7b776b24" targetNamespace="http://schemas.microsoft.com/office/2006/metadata/properties" ma:root="true" ma:fieldsID="509e5ac4d437c89231106e5c9ed38164" ns2:_="">
    <xsd:import namespace="4391b338-5b9c-4dc4-bc95-065b7b776b2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1b338-5b9c-4dc4-bc95-065b7b776b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947200-0F2B-47B5-BEAF-728E9051E3DD}">
  <ds:schemaRefs>
    <ds:schemaRef ds:uri="http://schemas.microsoft.com/sharepoint/v3/contenttype/forms"/>
  </ds:schemaRefs>
</ds:datastoreItem>
</file>

<file path=customXml/itemProps2.xml><?xml version="1.0" encoding="utf-8"?>
<ds:datastoreItem xmlns:ds="http://schemas.openxmlformats.org/officeDocument/2006/customXml" ds:itemID="{BF03D14F-6DE5-4D92-AC90-80FBEB46D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1b338-5b9c-4dc4-bc95-065b7b776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5FE2C4-9F9F-4504-B5A2-99204998B27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391b338-5b9c-4dc4-bc95-065b7b776b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CCNetwork_Region5_NetworkedImprovementCommunity_v3</Template>
  <TotalTime>133</TotalTime>
  <Words>1733</Words>
  <Application>Microsoft Office PowerPoint</Application>
  <PresentationFormat>Widescreen</PresentationFormat>
  <Paragraphs>138</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.Lucida Grande UI Regular</vt:lpstr>
      <vt:lpstr>.PingFang SC Regular</vt:lpstr>
      <vt:lpstr>adelle</vt:lpstr>
      <vt:lpstr>Apple Symbols</vt:lpstr>
      <vt:lpstr>Arial</vt:lpstr>
      <vt:lpstr>Calibri</vt:lpstr>
      <vt:lpstr>Cambria</vt:lpstr>
      <vt:lpstr>System Font Regular</vt:lpstr>
      <vt:lpstr>Times New Roman</vt:lpstr>
      <vt:lpstr>Wingdings</vt:lpstr>
      <vt:lpstr>Office Theme</vt:lpstr>
      <vt:lpstr>Region 5 Networked  Improvement Community</vt:lpstr>
      <vt:lpstr>Framing the Problem</vt:lpstr>
      <vt:lpstr>Project Purpose</vt:lpstr>
      <vt:lpstr>Project Participation </vt:lpstr>
      <vt:lpstr>Key Participants</vt:lpstr>
      <vt:lpstr>What is a Networked Improvement Community (NIC)?</vt:lpstr>
      <vt:lpstr>How Will the Region 5 NIC Improve Instruction?</vt:lpstr>
      <vt:lpstr>Participant Responsibilities</vt:lpstr>
      <vt:lpstr>NIC Model of Change</vt:lpstr>
      <vt:lpstr>Project Resources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5 Networked  Improvement Community</dc:title>
  <dc:creator>Sylvie Warren</dc:creator>
  <cp:lastModifiedBy>Ann Webber</cp:lastModifiedBy>
  <cp:revision>45</cp:revision>
  <dcterms:created xsi:type="dcterms:W3CDTF">2020-11-24T16:42:10Z</dcterms:created>
  <dcterms:modified xsi:type="dcterms:W3CDTF">2021-06-09T21:11:45Z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2019-10-16T00:00:00Z</vt:filetime>
  </property>
  <property fmtid="{D5CDD505-2E9C-101B-9397-08002B2CF9AE}" pid="3" name="Creator">
    <vt:lpwstr>Adobe InDesign 14.0 (Macintosh)</vt:lpwstr>
  </property>
  <property fmtid="{D5CDD505-2E9C-101B-9397-08002B2CF9AE}" pid="4" name="LastSaved">
    <vt:filetime>2019-10-16T00:00:00Z</vt:filetime>
  </property>
  <property fmtid="{D5CDD505-2E9C-101B-9397-08002B2CF9AE}" pid="5" name="ContentTypeId">
    <vt:lpwstr>0x010100698238421871F945A99D1EF10B9C867C</vt:lpwstr>
  </property>
</Properties>
</file>